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3" r:id="rId2"/>
  </p:sldMasterIdLst>
  <p:notesMasterIdLst>
    <p:notesMasterId r:id="rId24"/>
  </p:notesMasterIdLst>
  <p:sldIdLst>
    <p:sldId id="280" r:id="rId3"/>
    <p:sldId id="301" r:id="rId4"/>
    <p:sldId id="302" r:id="rId5"/>
    <p:sldId id="290" r:id="rId6"/>
    <p:sldId id="306" r:id="rId7"/>
    <p:sldId id="307" r:id="rId8"/>
    <p:sldId id="305" r:id="rId9"/>
    <p:sldId id="289" r:id="rId10"/>
    <p:sldId id="284" r:id="rId11"/>
    <p:sldId id="283" r:id="rId12"/>
    <p:sldId id="286" r:id="rId13"/>
    <p:sldId id="293" r:id="rId14"/>
    <p:sldId id="285" r:id="rId15"/>
    <p:sldId id="282" r:id="rId16"/>
    <p:sldId id="288" r:id="rId17"/>
    <p:sldId id="291" r:id="rId18"/>
    <p:sldId id="292" r:id="rId19"/>
    <p:sldId id="304" r:id="rId20"/>
    <p:sldId id="295" r:id="rId21"/>
    <p:sldId id="308" r:id="rId22"/>
    <p:sldId id="296" r:id="rId23"/>
  </p:sldIdLst>
  <p:sldSz cx="6858000" cy="9906000" type="A4"/>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3" autoAdjust="0"/>
    <p:restoredTop sz="94660"/>
  </p:normalViewPr>
  <p:slideViewPr>
    <p:cSldViewPr snapToGrid="0">
      <p:cViewPr>
        <p:scale>
          <a:sx n="50" d="100"/>
          <a:sy n="50" d="100"/>
        </p:scale>
        <p:origin x="-2334" y="-102"/>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8587FD4-4235-499A-8865-52FB6B05BEFC}" type="datetimeFigureOut">
              <a:rPr kumimoji="1" lang="ja-JP" altLang="en-US" smtClean="0"/>
              <a:t>2017/1/27</a:t>
            </a:fld>
            <a:endParaRPr kumimoji="1" lang="ja-JP" altLang="en-US"/>
          </a:p>
        </p:txBody>
      </p:sp>
      <p:sp>
        <p:nvSpPr>
          <p:cNvPr id="4" name="スライド イメージ プレースホルダー 3"/>
          <p:cNvSpPr>
            <a:spLocks noGrp="1" noRot="1" noChangeAspect="1"/>
          </p:cNvSpPr>
          <p:nvPr>
            <p:ph type="sldImg" idx="2"/>
          </p:nvPr>
        </p:nvSpPr>
        <p:spPr>
          <a:xfrm>
            <a:off x="2266950" y="1243013"/>
            <a:ext cx="232410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2C113170-582E-40AE-8AD4-F7E0C2EB1A06}" type="slidenum">
              <a:rPr kumimoji="1" lang="ja-JP" altLang="en-US" smtClean="0"/>
              <a:t>‹#›</a:t>
            </a:fld>
            <a:endParaRPr kumimoji="1" lang="ja-JP" altLang="en-US"/>
          </a:p>
        </p:txBody>
      </p:sp>
    </p:spTree>
    <p:extLst>
      <p:ext uri="{BB962C8B-B14F-4D97-AF65-F5344CB8AC3E}">
        <p14:creationId xmlns:p14="http://schemas.microsoft.com/office/powerpoint/2010/main" val="39181192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0</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39024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9</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38565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10</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72866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11</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72866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12</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08904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13</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366797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14</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773839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15</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799053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16</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728664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17</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728664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18</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72866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830959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19</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799053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20</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316146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2</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83095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3</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316146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4</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11531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5</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11531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6</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11531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7</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11531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09F5B9-EA39-40F9-A461-AF53DB4E7B14}" type="slidenum">
              <a:rPr lang="en-GB" altLang="ja-JP"/>
              <a:pPr eaLnBrk="1" hangingPunct="1"/>
              <a:t>8</a:t>
            </a:fld>
            <a:endParaRPr lang="en-GB" altLang="ja-JP" dirty="0"/>
          </a:p>
        </p:txBody>
      </p:sp>
      <p:sp>
        <p:nvSpPr>
          <p:cNvPr id="13315" name="Rectangle 2"/>
          <p:cNvSpPr>
            <a:spLocks noGrp="1" noRot="1" noChangeAspect="1" noChangeArrowheads="1" noTextEdit="1"/>
          </p:cNvSpPr>
          <p:nvPr>
            <p:ph type="sldImg"/>
          </p:nvPr>
        </p:nvSpPr>
        <p:spPr>
          <a:xfrm>
            <a:off x="2138363" y="746125"/>
            <a:ext cx="2581275" cy="3729038"/>
          </a:xfrm>
          <a:ln/>
        </p:spPr>
      </p:sp>
      <p:sp>
        <p:nvSpPr>
          <p:cNvPr id="13316"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79905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843463" y="8776829"/>
            <a:ext cx="1543050" cy="527403"/>
          </a:xfrm>
        </p:spPr>
        <p:txBody>
          <a:bodyPr/>
          <a:lstStyle>
            <a:lvl1pPr>
              <a:defRPr>
                <a:solidFill>
                  <a:schemeClr val="tx1"/>
                </a:solidFill>
                <a:latin typeface="小塚ゴシック Pro H" panose="020B0800000000000000" pitchFamily="34" charset="-128"/>
                <a:ea typeface="小塚ゴシック Pro H" panose="020B0800000000000000" pitchFamily="34" charset="-128"/>
              </a:defRPr>
            </a:lvl1pPr>
          </a:lstStyle>
          <a:p>
            <a:fld id="{F02FA9CF-8634-44B9-BCBC-F2FF147523D5}" type="slidenum">
              <a:rPr lang="ja-JP" altLang="en-US" smtClean="0"/>
              <a:pPr/>
              <a:t>‹#›</a:t>
            </a:fld>
            <a:endParaRPr lang="ja-JP" altLang="en-US"/>
          </a:p>
        </p:txBody>
      </p:sp>
      <p:cxnSp>
        <p:nvCxnSpPr>
          <p:cNvPr id="8" name="直線コネクタ 7"/>
          <p:cNvCxnSpPr/>
          <p:nvPr userDrawn="1"/>
        </p:nvCxnSpPr>
        <p:spPr>
          <a:xfrm>
            <a:off x="289879" y="1047121"/>
            <a:ext cx="6096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339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Tree>
    <p:extLst>
      <p:ext uri="{BB962C8B-B14F-4D97-AF65-F5344CB8AC3E}">
        <p14:creationId xmlns:p14="http://schemas.microsoft.com/office/powerpoint/2010/main" val="1319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Tree>
    <p:extLst>
      <p:ext uri="{BB962C8B-B14F-4D97-AF65-F5344CB8AC3E}">
        <p14:creationId xmlns:p14="http://schemas.microsoft.com/office/powerpoint/2010/main" val="181318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6"/>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dirty="0"/>
          </a:p>
        </p:txBody>
      </p:sp>
      <p:sp>
        <p:nvSpPr>
          <p:cNvPr id="5" name="フッター プレースホルダー 4"/>
          <p:cNvSpPr>
            <a:spLocks noGrp="1"/>
          </p:cNvSpPr>
          <p:nvPr>
            <p:ph type="ftr" sz="quarter" idx="11"/>
          </p:nvPr>
        </p:nvSpPr>
        <p:spPr>
          <a:xfrm>
            <a:off x="1933449" y="9181399"/>
            <a:ext cx="2991102" cy="527403"/>
          </a:xfrm>
          <a:prstGeom prst="rect">
            <a:avLst/>
          </a:prstGeom>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BC51D053-27B1-4853-A267-FF085986C7DD}" type="slidenum">
              <a:rPr kumimoji="1" lang="ja-JP" altLang="en-US" smtClean="0"/>
              <a:t>‹#›</a:t>
            </a:fld>
            <a:endParaRPr kumimoji="1" lang="ja-JP" altLang="en-US" dirty="0"/>
          </a:p>
        </p:txBody>
      </p:sp>
    </p:spTree>
    <p:extLst>
      <p:ext uri="{BB962C8B-B14F-4D97-AF65-F5344CB8AC3E}">
        <p14:creationId xmlns:p14="http://schemas.microsoft.com/office/powerpoint/2010/main" val="775562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2"/>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2770835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1494245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826" y="6365523"/>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826"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351817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1"/>
            <a:ext cx="3033346"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1754" y="2311401"/>
            <a:ext cx="3033346"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2523890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5"/>
            <a:ext cx="3030049"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049"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952" y="2217385"/>
            <a:ext cx="3031148"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952" y="3141486"/>
            <a:ext cx="3031148"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3215472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758731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427169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
        <p:nvSpPr>
          <p:cNvPr id="7" name="フッター プレースホルダー 3"/>
          <p:cNvSpPr txBox="1">
            <a:spLocks/>
          </p:cNvSpPr>
          <p:nvPr userDrawn="1"/>
        </p:nvSpPr>
        <p:spPr>
          <a:xfrm>
            <a:off x="1933449" y="9294612"/>
            <a:ext cx="2991102" cy="527403"/>
          </a:xfrm>
          <a:prstGeom prst="rect">
            <a:avLst/>
          </a:prstGeom>
        </p:spPr>
        <p:txBody>
          <a:bodyPr/>
          <a:lstStyle>
            <a:defPPr>
              <a:defRPr lang="ja-JP"/>
            </a:defPPr>
            <a:lvl1pPr marL="0" algn="ctr" defTabSz="914400" rtl="0" eaLnBrk="1" latinLnBrk="0" hangingPunct="1">
              <a:defRPr kumimoji="1" sz="1100" kern="1200">
                <a:solidFill>
                  <a:schemeClr val="bg1">
                    <a:lumMod val="6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0" lang="en-US" altLang="ja-JP" kern="0" smtClean="0"/>
              <a:t>Copyright © 2015 </a:t>
            </a:r>
            <a:r>
              <a:rPr kumimoji="0" lang="ja-JP" altLang="en-US" kern="0" smtClean="0"/>
              <a:t>山口貴士事務所 </a:t>
            </a:r>
            <a:r>
              <a:rPr kumimoji="0" lang="en-US" altLang="ja-JP" kern="0" smtClean="0"/>
              <a:t>All Rights Reserved.</a:t>
            </a:r>
            <a:endParaRPr kumimoji="0" lang="ja-JP" altLang="en-US" kern="0" dirty="0"/>
          </a:p>
        </p:txBody>
      </p:sp>
    </p:spTree>
    <p:extLst>
      <p:ext uri="{BB962C8B-B14F-4D97-AF65-F5344CB8AC3E}">
        <p14:creationId xmlns:p14="http://schemas.microsoft.com/office/powerpoint/2010/main" val="27212141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326"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654" y="394406"/>
            <a:ext cx="3833446"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0" y="2072923"/>
            <a:ext cx="2256326"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74465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124"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124"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124"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864178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3481980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0"/>
            <a:ext cx="1543050" cy="8452203"/>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0"/>
            <a:ext cx="4523642" cy="8452203"/>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327264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5"/>
            <a:ext cx="5915025" cy="4120620"/>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67917" y="6629228"/>
            <a:ext cx="5915025" cy="216693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
        <p:nvSpPr>
          <p:cNvPr id="7" name="フッター プレースホルダー 3"/>
          <p:cNvSpPr>
            <a:spLocks noGrp="1"/>
          </p:cNvSpPr>
          <p:nvPr>
            <p:ph type="ftr" sz="quarter" idx="3"/>
          </p:nvPr>
        </p:nvSpPr>
        <p:spPr>
          <a:xfrm>
            <a:off x="1933449" y="9294612"/>
            <a:ext cx="2991102" cy="527403"/>
          </a:xfrm>
          <a:prstGeom prst="rect">
            <a:avLst/>
          </a:prstGeom>
        </p:spPr>
        <p:txBody>
          <a:bodyPr/>
          <a:lstStyle>
            <a:lvl1pPr algn="ctr">
              <a:defRPr sz="1100">
                <a:solidFill>
                  <a:schemeClr val="bg1">
                    <a:lumMod val="65000"/>
                  </a:schemeClr>
                </a:solidFill>
              </a:defRPr>
            </a:lvl1pPr>
          </a:lstStyle>
          <a:p>
            <a:endParaRPr kumimoji="0" lang="ja-JP" altLang="en-US" kern="0" dirty="0"/>
          </a:p>
        </p:txBody>
      </p:sp>
    </p:spTree>
    <p:extLst>
      <p:ext uri="{BB962C8B-B14F-4D97-AF65-F5344CB8AC3E}">
        <p14:creationId xmlns:p14="http://schemas.microsoft.com/office/powerpoint/2010/main" val="30339147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
        <p:nvSpPr>
          <p:cNvPr id="8" name="フッター プレースホルダー 3"/>
          <p:cNvSpPr>
            <a:spLocks noGrp="1"/>
          </p:cNvSpPr>
          <p:nvPr>
            <p:ph type="ftr" sz="quarter" idx="3"/>
          </p:nvPr>
        </p:nvSpPr>
        <p:spPr>
          <a:xfrm>
            <a:off x="1933449" y="9294612"/>
            <a:ext cx="2991102" cy="527403"/>
          </a:xfrm>
          <a:prstGeom prst="rect">
            <a:avLst/>
          </a:prstGeom>
        </p:spPr>
        <p:txBody>
          <a:bodyPr/>
          <a:lstStyle>
            <a:lvl1pPr algn="ctr">
              <a:defRPr sz="1100">
                <a:solidFill>
                  <a:schemeClr val="bg1">
                    <a:lumMod val="65000"/>
                  </a:schemeClr>
                </a:solidFill>
              </a:defRPr>
            </a:lvl1pPr>
          </a:lstStyle>
          <a:p>
            <a:endParaRPr kumimoji="0" lang="ja-JP" altLang="en-US" kern="0" dirty="0"/>
          </a:p>
        </p:txBody>
      </p:sp>
    </p:spTree>
    <p:extLst>
      <p:ext uri="{BB962C8B-B14F-4D97-AF65-F5344CB8AC3E}">
        <p14:creationId xmlns:p14="http://schemas.microsoft.com/office/powerpoint/2010/main" val="2194084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6"/>
            <a:ext cx="5915025" cy="1914702"/>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2382" y="2428347"/>
            <a:ext cx="2901255" cy="11900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72382" y="3618442"/>
            <a:ext cx="2901255" cy="53221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
        <p:nvSpPr>
          <p:cNvPr id="10" name="フッター プレースホルダー 3"/>
          <p:cNvSpPr>
            <a:spLocks noGrp="1"/>
          </p:cNvSpPr>
          <p:nvPr>
            <p:ph type="ftr" sz="quarter" idx="13"/>
          </p:nvPr>
        </p:nvSpPr>
        <p:spPr>
          <a:xfrm>
            <a:off x="1933449" y="9294612"/>
            <a:ext cx="2991102" cy="527403"/>
          </a:xfrm>
          <a:prstGeom prst="rect">
            <a:avLst/>
          </a:prstGeom>
        </p:spPr>
        <p:txBody>
          <a:bodyPr/>
          <a:lstStyle>
            <a:lvl1pPr algn="ctr">
              <a:defRPr sz="1100">
                <a:solidFill>
                  <a:schemeClr val="bg1">
                    <a:lumMod val="65000"/>
                  </a:schemeClr>
                </a:solidFill>
              </a:defRPr>
            </a:lvl1pPr>
          </a:lstStyle>
          <a:p>
            <a:endParaRPr kumimoji="0" lang="ja-JP" altLang="en-US" kern="0" dirty="0"/>
          </a:p>
        </p:txBody>
      </p:sp>
    </p:spTree>
    <p:extLst>
      <p:ext uri="{BB962C8B-B14F-4D97-AF65-F5344CB8AC3E}">
        <p14:creationId xmlns:p14="http://schemas.microsoft.com/office/powerpoint/2010/main" val="35715638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Tree>
    <p:extLst>
      <p:ext uri="{BB962C8B-B14F-4D97-AF65-F5344CB8AC3E}">
        <p14:creationId xmlns:p14="http://schemas.microsoft.com/office/powerpoint/2010/main" val="27863424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Tree>
    <p:extLst>
      <p:ext uri="{BB962C8B-B14F-4D97-AF65-F5344CB8AC3E}">
        <p14:creationId xmlns:p14="http://schemas.microsoft.com/office/powerpoint/2010/main" val="227666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15543" y="1426284"/>
            <a:ext cx="3471863" cy="70396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Tree>
    <p:extLst>
      <p:ext uri="{BB962C8B-B14F-4D97-AF65-F5344CB8AC3E}">
        <p14:creationId xmlns:p14="http://schemas.microsoft.com/office/powerpoint/2010/main" val="262202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915543" y="1426284"/>
            <a:ext cx="3471863" cy="703968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a:xfrm>
            <a:off x="2271713" y="9181398"/>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p:txBody>
          <a:bodyPr/>
          <a:lstStyle/>
          <a:p>
            <a:fld id="{F02FA9CF-8634-44B9-BCBC-F2FF147523D5}" type="slidenum">
              <a:rPr kumimoji="1" lang="ja-JP" altLang="en-US" smtClean="0"/>
              <a:t>‹#›</a:t>
            </a:fld>
            <a:endParaRPr kumimoji="1" lang="ja-JP" altLang="en-US"/>
          </a:p>
        </p:txBody>
      </p:sp>
    </p:spTree>
    <p:extLst>
      <p:ext uri="{BB962C8B-B14F-4D97-AF65-F5344CB8AC3E}">
        <p14:creationId xmlns:p14="http://schemas.microsoft.com/office/powerpoint/2010/main" val="99833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6"/>
            <a:ext cx="5915025" cy="191470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F02FA9CF-8634-44B9-BCBC-F2FF147523D5}" type="slidenum">
              <a:rPr kumimoji="1" lang="ja-JP" altLang="en-US" smtClean="0"/>
              <a:t>‹#›</a:t>
            </a:fld>
            <a:endParaRPr kumimoji="1" lang="ja-JP" altLang="en-US"/>
          </a:p>
        </p:txBody>
      </p:sp>
      <p:sp>
        <p:nvSpPr>
          <p:cNvPr id="10" name="フッター プレースホルダー 3"/>
          <p:cNvSpPr>
            <a:spLocks noGrp="1"/>
          </p:cNvSpPr>
          <p:nvPr>
            <p:ph type="ftr" sz="quarter" idx="3"/>
          </p:nvPr>
        </p:nvSpPr>
        <p:spPr>
          <a:xfrm>
            <a:off x="1933449" y="9294612"/>
            <a:ext cx="2991102" cy="527403"/>
          </a:xfrm>
          <a:prstGeom prst="rect">
            <a:avLst/>
          </a:prstGeom>
        </p:spPr>
        <p:txBody>
          <a:bodyPr/>
          <a:lstStyle>
            <a:lvl1pPr algn="ctr">
              <a:defRPr sz="1100">
                <a:solidFill>
                  <a:schemeClr val="bg1">
                    <a:lumMod val="65000"/>
                  </a:schemeClr>
                </a:solidFill>
              </a:defRPr>
            </a:lvl1pPr>
          </a:lstStyle>
          <a:p>
            <a:endParaRPr kumimoji="0" lang="ja-JP" altLang="en-US" kern="0" dirty="0"/>
          </a:p>
        </p:txBody>
      </p:sp>
    </p:spTree>
    <p:extLst>
      <p:ext uri="{BB962C8B-B14F-4D97-AF65-F5344CB8AC3E}">
        <p14:creationId xmlns:p14="http://schemas.microsoft.com/office/powerpoint/2010/main" val="3817292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BB8E4A9D-3859-438F-8D8C-83ACACEA9116}" type="slidenum">
              <a:rPr kumimoji="1" lang="ja-JP" altLang="en-US" smtClean="0"/>
              <a:t>‹#›</a:t>
            </a:fld>
            <a:endParaRPr kumimoji="1" lang="ja-JP" altLang="en-US"/>
          </a:p>
        </p:txBody>
      </p:sp>
    </p:spTree>
    <p:extLst>
      <p:ext uri="{BB962C8B-B14F-4D97-AF65-F5344CB8AC3E}">
        <p14:creationId xmlns:p14="http://schemas.microsoft.com/office/powerpoint/2010/main" val="41140001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kk10.co.jp/"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ankira-hase.com/"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oshare-cat.co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www.denkenk.co.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651816" y="4016291"/>
            <a:ext cx="5554368" cy="116973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pc="5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Y</a:t>
            </a:r>
            <a:r>
              <a:rPr lang="en-US" altLang="ja-JP" spc="5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amaguchi </a:t>
            </a:r>
            <a:r>
              <a:rPr lang="en-US" altLang="ja-JP" spc="5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T</a:t>
            </a:r>
            <a:r>
              <a:rPr lang="en-US" altLang="ja-JP" spc="5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akashi Works</a:t>
            </a:r>
            <a:endParaRPr lang="ja-JP" altLang="en-US" spc="5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pic>
        <p:nvPicPr>
          <p:cNvPr id="3074" name="Picture 2" descr="C:\Users\takashi\Documents\山口貴士事務所\プロフィール\事務所インフォメーション\事務所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1125" y="6595748"/>
            <a:ext cx="1215750" cy="12570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2310132" y="6783798"/>
            <a:ext cx="2237736" cy="300323"/>
          </a:xfrm>
          <a:prstGeom prst="rect">
            <a:avLst/>
          </a:prstGeom>
        </p:spPr>
        <p:txBody>
          <a:bodyPr vert="horz" lIns="91440" tIns="45720" rIns="91440" bIns="45720" rtlCol="0" anchor="ctr"/>
          <a:lstStyle>
            <a:defPPr>
              <a:defRPr lang="ja-JP"/>
            </a:defPPr>
            <a:lvl1pPr>
              <a:defRPr spc="600">
                <a:solidFill>
                  <a:schemeClr val="tx1">
                    <a:lumMod val="65000"/>
                    <a:lumOff val="35000"/>
                  </a:schemeClr>
                </a:solidFill>
                <a:latin typeface="小塚ゴシック Pr6N EL" panose="020B0200000000000000" pitchFamily="34" charset="-128"/>
                <a:ea typeface="小塚ゴシック Pr6N EL" panose="020B0200000000000000" pitchFamily="34" charset="-128"/>
                <a:cs typeface="Angsana New" pitchFamily="18" charset="-34"/>
              </a:defRPr>
            </a:lvl1pPr>
          </a:lstStyle>
          <a:p>
            <a:pPr algn="ctr"/>
            <a:r>
              <a:rPr lang="en-US" altLang="ja-JP" sz="900" spc="0" dirty="0">
                <a:solidFill>
                  <a:schemeClr val="tx1">
                    <a:lumMod val="75000"/>
                    <a:lumOff val="25000"/>
                  </a:schemeClr>
                </a:solidFill>
              </a:rPr>
              <a:t>y</a:t>
            </a:r>
            <a:r>
              <a:rPr lang="ja-JP" altLang="en-US" sz="900" spc="0" dirty="0">
                <a:solidFill>
                  <a:schemeClr val="tx1">
                    <a:lumMod val="75000"/>
                    <a:lumOff val="25000"/>
                  </a:schemeClr>
                </a:solidFill>
              </a:rPr>
              <a:t> </a:t>
            </a:r>
            <a:r>
              <a:rPr lang="en-US" altLang="ja-JP" sz="900" spc="0" dirty="0">
                <a:solidFill>
                  <a:schemeClr val="tx1">
                    <a:lumMod val="75000"/>
                    <a:lumOff val="25000"/>
                  </a:schemeClr>
                </a:solidFill>
              </a:rPr>
              <a:t>t - o f </a:t>
            </a:r>
            <a:r>
              <a:rPr lang="en-US" altLang="ja-JP" sz="900" spc="0" dirty="0" err="1">
                <a:solidFill>
                  <a:schemeClr val="tx1">
                    <a:lumMod val="75000"/>
                    <a:lumOff val="25000"/>
                  </a:schemeClr>
                </a:solidFill>
              </a:rPr>
              <a:t>f</a:t>
            </a:r>
            <a:r>
              <a:rPr lang="en-US" altLang="ja-JP" sz="900" spc="0" dirty="0">
                <a:solidFill>
                  <a:schemeClr val="tx1">
                    <a:lumMod val="75000"/>
                    <a:lumOff val="25000"/>
                  </a:schemeClr>
                </a:solidFill>
              </a:rPr>
              <a:t> </a:t>
            </a:r>
            <a:r>
              <a:rPr lang="en-US" altLang="ja-JP" sz="900" spc="0" dirty="0" err="1">
                <a:solidFill>
                  <a:schemeClr val="tx1">
                    <a:lumMod val="75000"/>
                    <a:lumOff val="25000"/>
                  </a:schemeClr>
                </a:solidFill>
              </a:rPr>
              <a:t>i</a:t>
            </a:r>
            <a:r>
              <a:rPr lang="en-US" altLang="ja-JP" sz="900" spc="0" dirty="0">
                <a:solidFill>
                  <a:schemeClr val="tx1">
                    <a:lumMod val="75000"/>
                    <a:lumOff val="25000"/>
                  </a:schemeClr>
                </a:solidFill>
              </a:rPr>
              <a:t> c e . c o m</a:t>
            </a:r>
            <a:endParaRPr lang="ja-JP" altLang="en-US" sz="900" spc="0" dirty="0">
              <a:solidFill>
                <a:schemeClr val="tx1">
                  <a:lumMod val="75000"/>
                  <a:lumOff val="25000"/>
                </a:schemeClr>
              </a:solidFill>
            </a:endParaRPr>
          </a:p>
        </p:txBody>
      </p:sp>
      <p:grpSp>
        <p:nvGrpSpPr>
          <p:cNvPr id="6" name="グループ化 5"/>
          <p:cNvGrpSpPr/>
          <p:nvPr/>
        </p:nvGrpSpPr>
        <p:grpSpPr>
          <a:xfrm rot="5400000">
            <a:off x="3322425" y="2128745"/>
            <a:ext cx="213151" cy="1124677"/>
            <a:chOff x="847493" y="-2940193"/>
            <a:chExt cx="2141039" cy="11297042"/>
          </a:xfrm>
        </p:grpSpPr>
        <p:sp>
          <p:nvSpPr>
            <p:cNvPr id="22" name="円/楕円 21"/>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24"/>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546656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090" y="5089571"/>
            <a:ext cx="3197704" cy="179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090" y="7099283"/>
            <a:ext cx="3190716" cy="1793902"/>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4917" y="1060246"/>
            <a:ext cx="3222302" cy="181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3090" y="3083788"/>
            <a:ext cx="3190715" cy="179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日本電研工業株式</a:t>
            </a:r>
            <a:r>
              <a:rPr lang="ja-JP" altLang="en-US" sz="700" dirty="0" smtClean="0">
                <a:latin typeface="メイリオ" panose="020B0604030504040204" pitchFamily="50" charset="-128"/>
                <a:ea typeface="メイリオ" panose="020B0604030504040204" pitchFamily="50" charset="-128"/>
              </a:rPr>
              <a:t>会社　</a:t>
            </a:r>
            <a:r>
              <a:rPr lang="en-US" altLang="ja-JP" sz="700" dirty="0" smtClean="0">
                <a:latin typeface="メイリオ" panose="020B0604030504040204" pitchFamily="50" charset="-128"/>
                <a:ea typeface="メイリオ" panose="020B0604030504040204" pitchFamily="50" charset="-128"/>
              </a:rPr>
              <a:t>We</a:t>
            </a:r>
            <a:r>
              <a:rPr lang="ja-JP" altLang="en-US" sz="700" dirty="0" smtClean="0">
                <a:latin typeface="メイリオ" panose="020B0604030504040204" pitchFamily="50" charset="-128"/>
                <a:ea typeface="メイリオ" panose="020B0604030504040204" pitchFamily="50" charset="-128"/>
              </a:rPr>
              <a:t>ｂ </a:t>
            </a:r>
            <a:r>
              <a:rPr lang="en-US" altLang="ja-JP" sz="700" dirty="0" smtClean="0">
                <a:latin typeface="メイリオ" panose="020B0604030504040204" pitchFamily="50" charset="-128"/>
                <a:ea typeface="メイリオ" panose="020B0604030504040204" pitchFamily="50" charset="-128"/>
              </a:rPr>
              <a:t>CM</a:t>
            </a:r>
            <a:r>
              <a:rPr lang="ja-JP" altLang="en-US" sz="700" dirty="0" smtClean="0">
                <a:latin typeface="メイリオ" panose="020B0604030504040204" pitchFamily="50" charset="-128"/>
                <a:ea typeface="メイリオ" panose="020B0604030504040204" pitchFamily="50" charset="-128"/>
              </a:rPr>
              <a:t>（</a:t>
            </a:r>
            <a:r>
              <a:rPr lang="en-US" altLang="ja-JP" sz="700" dirty="0" smtClean="0">
                <a:latin typeface="メイリオ" panose="020B0604030504040204" pitchFamily="50" charset="-128"/>
                <a:ea typeface="メイリオ" panose="020B0604030504040204" pitchFamily="50" charset="-128"/>
              </a:rPr>
              <a:t>120</a:t>
            </a:r>
            <a:r>
              <a:rPr lang="ja-JP" altLang="en-US" sz="700" dirty="0" smtClean="0">
                <a:latin typeface="メイリオ" panose="020B0604030504040204" pitchFamily="50" charset="-128"/>
                <a:ea typeface="メイリオ" panose="020B0604030504040204" pitchFamily="50" charset="-128"/>
              </a:rPr>
              <a:t>秒）　企画制作</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企業の歴史とスケールを視覚的に伝えるための</a:t>
            </a:r>
            <a:r>
              <a:rPr lang="en-US" altLang="ja-JP" sz="700" dirty="0" smtClean="0">
                <a:latin typeface="メイリオ" panose="020B0604030504040204" pitchFamily="50" charset="-128"/>
                <a:ea typeface="メイリオ" panose="020B0604030504040204" pitchFamily="50" charset="-128"/>
              </a:rPr>
              <a:t>CM</a:t>
            </a:r>
            <a:r>
              <a:rPr lang="ja-JP" altLang="en-US" sz="700" dirty="0" smtClean="0">
                <a:latin typeface="メイリオ" panose="020B0604030504040204" pitchFamily="50" charset="-128"/>
                <a:ea typeface="メイリオ" panose="020B0604030504040204" pitchFamily="50" charset="-128"/>
              </a:rPr>
              <a:t>映像。経営者会議など対外的なプレゼンテーションでも活用されています。</a:t>
            </a:r>
            <a:endParaRPr lang="ja-JP" altLang="en-US" sz="700" dirty="0">
              <a:latin typeface="メイリオ" panose="020B0604030504040204" pitchFamily="50" charset="-128"/>
              <a:ea typeface="メイリオ" panose="020B0604030504040204" pitchFamily="50" charset="-128"/>
            </a:endParaRPr>
          </a:p>
        </p:txBody>
      </p:sp>
      <p:cxnSp>
        <p:nvCxnSpPr>
          <p:cNvPr id="8" name="直線コネクタ 7"/>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TV/WEB</a:t>
            </a:r>
            <a:r>
              <a:rPr lang="ja-JP" altLang="en-US" sz="700" spc="200" dirty="0" smtClean="0">
                <a:latin typeface="小塚ゴシック Pr6N EL" panose="020B0200000000000000" pitchFamily="34" charset="-128"/>
                <a:ea typeface="小塚ゴシック Pr6N EL" panose="020B0200000000000000" pitchFamily="34" charset="-128"/>
              </a:rPr>
              <a:t>　</a:t>
            </a:r>
            <a:r>
              <a:rPr lang="en-US" altLang="ja-JP" sz="700" spc="200" dirty="0" smtClean="0">
                <a:latin typeface="小塚ゴシック Pr6N EL" panose="020B0200000000000000" pitchFamily="34" charset="-128"/>
                <a:ea typeface="小塚ゴシック Pr6N EL" panose="020B0200000000000000" pitchFamily="34" charset="-128"/>
              </a:rPr>
              <a:t>CM</a:t>
            </a:r>
            <a:endParaRPr lang="ja-JP" altLang="en-US" sz="700" spc="200" dirty="0">
              <a:latin typeface="小塚ゴシック Pr6N EL" panose="020B0200000000000000" pitchFamily="34" charset="-128"/>
              <a:ea typeface="小塚ゴシック Pr6N EL" panose="020B0200000000000000" pitchFamily="34" charset="-128"/>
            </a:endParaRPr>
          </a:p>
        </p:txBody>
      </p:sp>
      <p:grpSp>
        <p:nvGrpSpPr>
          <p:cNvPr id="10" name="グループ化 9"/>
          <p:cNvGrpSpPr/>
          <p:nvPr/>
        </p:nvGrpSpPr>
        <p:grpSpPr>
          <a:xfrm rot="5400000">
            <a:off x="475318" y="175849"/>
            <a:ext cx="66754" cy="352224"/>
            <a:chOff x="847493" y="-2940193"/>
            <a:chExt cx="2141039" cy="11297042"/>
          </a:xfrm>
        </p:grpSpPr>
        <p:sp>
          <p:nvSpPr>
            <p:cNvPr id="11" name="円/楕円 10"/>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円/楕円 12"/>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167478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lesystem:chrome-extension://fdpohaocaechififmbbbbbknoalclacl/temporary/screencapture-kawasemi-harima-com-1435731767412.p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filesystem:chrome-extension://fdpohaocaechififmbbbbbknoalclacl/temporary/screencapture-kawasemi-harima-com-1435731767412.p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2" descr="filesystem:chrome-extension://fdpohaocaechififmbbbbbknoalclacl/temporary/screencapture-kk10-co-jp-archives-products-382-1435752977242.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filesystem:chrome-extension://fdpohaocaechififmbbbbbknoalclacl/temporary/screencapture-kk10-co-jp-archives-products-382-1435752977242.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テキスト ボックス 9"/>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・株式会社木村工務店 企業ロゴ＆スローガン  企画制作</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オーダーメイド志向の顧客が増加傾向にある市場動向をふまえ、顧客の要望に徹底的に応じる工務店であることを明確に訴求。</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rot="5400000">
            <a:off x="475318" y="175849"/>
            <a:ext cx="66754" cy="352224"/>
            <a:chOff x="847493" y="-2940193"/>
            <a:chExt cx="2141039" cy="11297042"/>
          </a:xfrm>
        </p:grpSpPr>
        <p:sp>
          <p:nvSpPr>
            <p:cNvPr id="14" name="円/楕円 13"/>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542072" y="4672179"/>
            <a:ext cx="5744427" cy="1954381"/>
          </a:xfrm>
          <a:prstGeom prst="rect">
            <a:avLst/>
          </a:prstGeom>
        </p:spPr>
        <p:txBody>
          <a:bodyPr wrap="square">
            <a:spAutoFit/>
          </a:bodyPr>
          <a:lstStyle/>
          <a:p>
            <a:pPr algn="ctr"/>
            <a:r>
              <a:rPr lang="ja-JP" altLang="en-US" sz="1100" dirty="0">
                <a:latin typeface="メイリオ" panose="020B0604030504040204" pitchFamily="50" charset="-128"/>
                <a:ea typeface="メイリオ" panose="020B0604030504040204" pitchFamily="50" charset="-128"/>
              </a:rPr>
              <a:t>木村工務店には、大手ハウスメーカーのような</a:t>
            </a:r>
          </a:p>
          <a:p>
            <a:pPr algn="ctr"/>
            <a:r>
              <a:rPr lang="ja-JP" altLang="en-US" sz="1100" dirty="0">
                <a:latin typeface="メイリオ" panose="020B0604030504040204" pitchFamily="50" charset="-128"/>
                <a:ea typeface="メイリオ" panose="020B0604030504040204" pitchFamily="50" charset="-128"/>
              </a:rPr>
              <a:t>モデルルームはありません。</a:t>
            </a:r>
          </a:p>
          <a:p>
            <a:pPr algn="ctr"/>
            <a:endParaRPr lang="ja-JP" altLang="en-US" sz="11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また、お客さまに営業のお電話を差し上げるスタッフはいません。</a:t>
            </a:r>
          </a:p>
          <a:p>
            <a:pPr algn="ctr"/>
            <a:endParaRPr lang="ja-JP" altLang="en-US" sz="11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そのかわり、現場監督や施工も務める</a:t>
            </a:r>
          </a:p>
          <a:p>
            <a:pPr algn="ctr"/>
            <a:r>
              <a:rPr lang="ja-JP" altLang="en-US" sz="1100" dirty="0">
                <a:latin typeface="メイリオ" panose="020B0604030504040204" pitchFamily="50" charset="-128"/>
                <a:ea typeface="メイリオ" panose="020B0604030504040204" pitchFamily="50" charset="-128"/>
              </a:rPr>
              <a:t>代表の木村みずからじっくり打ち合わせをさせて頂き、</a:t>
            </a:r>
          </a:p>
          <a:p>
            <a:pPr algn="ctr"/>
            <a:r>
              <a:rPr lang="ja-JP" altLang="en-US" sz="1100" dirty="0">
                <a:latin typeface="メイリオ" panose="020B0604030504040204" pitchFamily="50" charset="-128"/>
                <a:ea typeface="メイリオ" panose="020B0604030504040204" pitchFamily="50" charset="-128"/>
              </a:rPr>
              <a:t>コンセントの位置からキッチンの仕様に至るまで</a:t>
            </a:r>
          </a:p>
          <a:p>
            <a:pPr algn="ctr"/>
            <a:r>
              <a:rPr lang="ja-JP" altLang="en-US" sz="1100" dirty="0">
                <a:latin typeface="メイリオ" panose="020B0604030504040204" pitchFamily="50" charset="-128"/>
                <a:ea typeface="メイリオ" panose="020B0604030504040204" pitchFamily="50" charset="-128"/>
              </a:rPr>
              <a:t>あらゆるご要望に全力でお応えします。</a:t>
            </a:r>
          </a:p>
          <a:p>
            <a:pPr algn="ctr"/>
            <a:endParaRPr lang="ja-JP" altLang="en-US" sz="11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「夢の住まい」をつくるお手伝いをさせてください。</a:t>
            </a:r>
          </a:p>
        </p:txBody>
      </p:sp>
      <p:sp>
        <p:nvSpPr>
          <p:cNvPr id="19" name="正方形/長方形 18"/>
          <p:cNvSpPr/>
          <p:nvPr/>
        </p:nvSpPr>
        <p:spPr>
          <a:xfrm>
            <a:off x="542072" y="4040335"/>
            <a:ext cx="5744427" cy="338554"/>
          </a:xfrm>
          <a:prstGeom prst="rect">
            <a:avLst/>
          </a:prstGeom>
        </p:spPr>
        <p:txBody>
          <a:bodyPr wrap="square">
            <a:spAutoFit/>
          </a:bodyPr>
          <a:lstStyle/>
          <a:p>
            <a:pPr algn="ctr"/>
            <a:r>
              <a:rPr lang="ja-JP" altLang="en-US" sz="1600" dirty="0" smtClean="0">
                <a:latin typeface="メイリオ" panose="020B0604030504040204" pitchFamily="50" charset="-128"/>
                <a:ea typeface="メイリオ" panose="020B0604030504040204" pitchFamily="50" charset="-128"/>
              </a:rPr>
              <a:t>世界にひとつだけの住まいを、お客さまと一緒に。</a:t>
            </a:r>
            <a:endParaRPr lang="ja-JP" altLang="en-US" sz="16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a:t>
            </a:r>
            <a:r>
              <a:rPr lang="en-US" altLang="ja-JP" sz="700" spc="200" dirty="0">
                <a:latin typeface="小塚ゴシック Pr6N EL" panose="020B0200000000000000" pitchFamily="34" charset="-128"/>
                <a:ea typeface="小塚ゴシック Pr6N EL" panose="020B0200000000000000" pitchFamily="34" charset="-128"/>
              </a:rPr>
              <a:t>Identity /  Visual </a:t>
            </a:r>
            <a:r>
              <a:rPr lang="en-US" altLang="ja-JP" sz="700" spc="200" dirty="0" smtClean="0">
                <a:latin typeface="小塚ゴシック Pr6N EL" panose="020B0200000000000000" pitchFamily="34" charset="-128"/>
                <a:ea typeface="小塚ゴシック Pr6N EL" panose="020B0200000000000000" pitchFamily="34" charset="-128"/>
              </a:rPr>
              <a:t>Identity</a:t>
            </a:r>
            <a:endParaRPr lang="en-US" altLang="ja-JP" sz="700" spc="200" dirty="0">
              <a:latin typeface="小塚ゴシック Pr6N EL" panose="020B0200000000000000" pitchFamily="34" charset="-128"/>
              <a:ea typeface="小塚ゴシック Pr6N EL" panose="020B0200000000000000" pitchFamily="34"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744" y="6971368"/>
            <a:ext cx="2228380" cy="2055992"/>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119" y="1159864"/>
            <a:ext cx="2697762" cy="2697762"/>
          </a:xfrm>
          <a:prstGeom prst="rect">
            <a:avLst/>
          </a:prstGeom>
        </p:spPr>
      </p:pic>
      <p:pic>
        <p:nvPicPr>
          <p:cNvPr id="3074" name="Picture 2" descr="C:\Users\takashi\Documents\山口貴士事務所\木村工務店\写真素材\事務所\IMG_05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57876" y="6971368"/>
            <a:ext cx="2055992" cy="205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99998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lesystem:chrome-extension://fdpohaocaechififmbbbbbknoalclacl/temporary/screencapture-kawasemi-harima-com-1435731767412.p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filesystem:chrome-extension://fdpohaocaechififmbbbbbknoalclacl/temporary/screencapture-kawasemi-harima-com-1435731767412.p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170" name="Picture 2" descr="C:\Users\takashi\Documents\山口貴士事務所\木村工務店\WEB\サイトキャプチャ.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8923" y="1066800"/>
            <a:ext cx="5000154" cy="423998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4" name="AutoShape 2" descr="filesystem:chrome-extension://fdpohaocaechififmbbbbbknoalclacl/temporary/screencapture-kk10-co-jp-archives-products-382-1435752977242.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filesystem:chrome-extension://fdpohaocaechififmbbbbbknoalclacl/temporary/screencapture-kk10-co-jp-archives-products-382-1435752977242.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descr="C:\Users\takashi\Documents\山口貴士事務所\木村工務店\WEB\screencapture-kk10-co-jp-archives-products-382-143575297724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8294" y="5848350"/>
            <a:ext cx="2211316" cy="309681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0" name="Picture 6" descr="C:\Users\takashi\Documents\山口貴士事務所\木村工務店\WEB\screencapture-kk10-co-jp-greeting-143575290235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074" y="6371033"/>
            <a:ext cx="2448211" cy="253603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・株式会社木村工務店　公式サイト  企画制作　</a:t>
            </a:r>
            <a:r>
              <a:rPr lang="en-US" altLang="ja-JP" sz="700" dirty="0">
                <a:latin typeface="メイリオ" panose="020B0604030504040204" pitchFamily="50" charset="-128"/>
                <a:ea typeface="メイリオ" panose="020B0604030504040204" pitchFamily="50" charset="-128"/>
                <a:hlinkClick r:id="rId6"/>
              </a:rPr>
              <a:t>http://</a:t>
            </a:r>
            <a:r>
              <a:rPr lang="en-US" altLang="ja-JP" sz="700" dirty="0" smtClean="0">
                <a:latin typeface="メイリオ" panose="020B0604030504040204" pitchFamily="50" charset="-128"/>
                <a:ea typeface="メイリオ" panose="020B0604030504040204" pitchFamily="50" charset="-128"/>
                <a:hlinkClick r:id="rId6"/>
              </a:rPr>
              <a:t>www.kk10.co.jp</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オーダーメイド志向の顧客が増加傾向にある市場動向をふまえ、顧客の要望に徹底的に応じる工務店であることを明確に訴求。</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Websites</a:t>
            </a:r>
          </a:p>
        </p:txBody>
      </p:sp>
      <p:grpSp>
        <p:nvGrpSpPr>
          <p:cNvPr id="13" name="グループ化 12"/>
          <p:cNvGrpSpPr/>
          <p:nvPr/>
        </p:nvGrpSpPr>
        <p:grpSpPr>
          <a:xfrm rot="5400000">
            <a:off x="475318" y="175849"/>
            <a:ext cx="66754" cy="352224"/>
            <a:chOff x="847493" y="-2940193"/>
            <a:chExt cx="2141039" cy="11297042"/>
          </a:xfrm>
        </p:grpSpPr>
        <p:sp>
          <p:nvSpPr>
            <p:cNvPr id="14" name="円/楕円 13"/>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2075094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lesystem:chrome-extension://fdpohaocaechififmbbbbbknoalclacl/temporary/screencapture-kawasemi-harima-com-1435731767412.p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filesystem:chrome-extension://fdpohaocaechififmbbbbbknoalclacl/temporary/screencapture-kawasemi-harima-com-1435731767412.p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125" name="Picture 5" descr="C:\Users\takashi\Desktop\screencapture-kawasemi-harima-com-14357317674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2696" y="1349385"/>
            <a:ext cx="5616624" cy="75438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Websites</a:t>
            </a:r>
          </a:p>
        </p:txBody>
      </p:sp>
      <p:grpSp>
        <p:nvGrpSpPr>
          <p:cNvPr id="13" name="グループ化 12"/>
          <p:cNvGrpSpPr/>
          <p:nvPr/>
        </p:nvGrpSpPr>
        <p:grpSpPr>
          <a:xfrm rot="5400000">
            <a:off x="475318" y="175849"/>
            <a:ext cx="66754" cy="352224"/>
            <a:chOff x="847493" y="-2940193"/>
            <a:chExt cx="2141039" cy="11297042"/>
          </a:xfrm>
        </p:grpSpPr>
        <p:sp>
          <p:nvSpPr>
            <p:cNvPr id="14" name="円/楕円 13"/>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・古美術かわせみ　公式サイト  企画制作～広告運用（サイト休止中）</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長年のキャリアと強みを明確に打ち出し、誠実さと信頼性をコピーとビジュアルで表現。</a:t>
            </a:r>
            <a:r>
              <a:rPr lang="en-US" altLang="ja-JP" sz="700" dirty="0" smtClean="0">
                <a:latin typeface="メイリオ" panose="020B0604030504040204" pitchFamily="50" charset="-128"/>
                <a:ea typeface="メイリオ" panose="020B0604030504040204" pitchFamily="50" charset="-128"/>
              </a:rPr>
              <a:t>Web</a:t>
            </a:r>
            <a:r>
              <a:rPr lang="ja-JP" altLang="en-US" sz="700" dirty="0" smtClean="0">
                <a:latin typeface="メイリオ" panose="020B0604030504040204" pitchFamily="50" charset="-128"/>
                <a:ea typeface="メイリオ" panose="020B0604030504040204" pitchFamily="50" charset="-128"/>
              </a:rPr>
              <a:t>広告運用・コンサルティングも実施。</a:t>
            </a:r>
            <a:endParaRPr lang="ja-JP" altLang="en-US" sz="700" dirty="0">
              <a:latin typeface="メイリオ" panose="020B0604030504040204" pitchFamily="50" charset="-128"/>
              <a:ea typeface="メイリオ" panose="020B0604030504040204" pitchFamily="50" charset="-128"/>
            </a:endParaRPr>
          </a:p>
        </p:txBody>
      </p:sp>
      <p:cxnSp>
        <p:nvCxnSpPr>
          <p:cNvPr id="18" name="直線コネクタ 17"/>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4211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73" y="1295400"/>
            <a:ext cx="6673969"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004" y="6337299"/>
            <a:ext cx="2320967" cy="15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8569" y="6337301"/>
            <a:ext cx="2284137" cy="1595436"/>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a:t>
            </a:r>
            <a:r>
              <a:rPr lang="en-US" altLang="ja-JP" sz="700" spc="200" dirty="0">
                <a:latin typeface="小塚ゴシック Pr6N EL" panose="020B0200000000000000" pitchFamily="34" charset="-128"/>
                <a:ea typeface="小塚ゴシック Pr6N EL" panose="020B0200000000000000" pitchFamily="34" charset="-128"/>
              </a:rPr>
              <a:t>Identity /  Visual </a:t>
            </a:r>
            <a:r>
              <a:rPr lang="en-US" altLang="ja-JP" sz="700" spc="200" dirty="0" smtClean="0">
                <a:latin typeface="小塚ゴシック Pr6N EL" panose="020B0200000000000000" pitchFamily="34" charset="-128"/>
                <a:ea typeface="小塚ゴシック Pr6N EL" panose="020B0200000000000000" pitchFamily="34" charset="-128"/>
              </a:rPr>
              <a:t>Identity</a:t>
            </a:r>
            <a:endParaRPr lang="en-US" altLang="ja-JP" sz="700" spc="200" dirty="0">
              <a:latin typeface="小塚ゴシック Pr6N EL" panose="020B0200000000000000" pitchFamily="34" charset="-128"/>
              <a:ea typeface="小塚ゴシック Pr6N EL" panose="020B0200000000000000" pitchFamily="34" charset="-128"/>
            </a:endParaRPr>
          </a:p>
        </p:txBody>
      </p:sp>
      <p:grpSp>
        <p:nvGrpSpPr>
          <p:cNvPr id="8" name="グループ化 7"/>
          <p:cNvGrpSpPr/>
          <p:nvPr/>
        </p:nvGrpSpPr>
        <p:grpSpPr>
          <a:xfrm rot="5400000">
            <a:off x="475318" y="175849"/>
            <a:ext cx="66754" cy="352224"/>
            <a:chOff x="847493" y="-2940193"/>
            <a:chExt cx="2141039" cy="11297042"/>
          </a:xfrm>
        </p:grpSpPr>
        <p:sp>
          <p:nvSpPr>
            <p:cNvPr id="9" name="円/楕円 8"/>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0"/>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318721" y="8893185"/>
            <a:ext cx="5977304"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a:t>
            </a:r>
            <a:r>
              <a:rPr lang="en-US" altLang="ja-JP" sz="700" dirty="0" err="1" smtClean="0">
                <a:latin typeface="メイリオ" panose="020B0604030504040204" pitchFamily="50" charset="-128"/>
                <a:ea typeface="メイリオ" panose="020B0604030504040204" pitchFamily="50" charset="-128"/>
              </a:rPr>
              <a:t>kyoso</a:t>
            </a:r>
            <a:r>
              <a:rPr lang="en-US" altLang="ja-JP" sz="700" dirty="0" smtClean="0">
                <a:latin typeface="メイリオ" panose="020B0604030504040204" pitchFamily="50" charset="-128"/>
                <a:ea typeface="メイリオ" panose="020B0604030504040204" pitchFamily="50" charset="-128"/>
              </a:rPr>
              <a:t> group</a:t>
            </a:r>
            <a:r>
              <a:rPr lang="ja-JP" altLang="en-US" sz="700" dirty="0" smtClean="0">
                <a:latin typeface="メイリオ" panose="020B0604030504040204" pitchFamily="50" charset="-128"/>
                <a:ea typeface="メイリオ" panose="020B0604030504040204" pitchFamily="50" charset="-128"/>
              </a:rPr>
              <a:t>　ネーミング ＆ロゴ制作</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事業ブランドの多角化によりグループシナジーや団結力が低下しているという課題に対して、業界の動向をふまえネーミングからご提案。</a:t>
            </a:r>
            <a:endParaRPr lang="ja-JP" altLang="en-US" sz="700" dirty="0">
              <a:latin typeface="メイリオ" panose="020B0604030504040204" pitchFamily="50" charset="-128"/>
              <a:ea typeface="メイリオ" panose="020B0604030504040204" pitchFamily="50" charset="-128"/>
            </a:endParaRPr>
          </a:p>
        </p:txBody>
      </p:sp>
      <p:cxnSp>
        <p:nvCxnSpPr>
          <p:cNvPr id="13" name="直線コネクタ 12"/>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1371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19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7843" y="6190756"/>
            <a:ext cx="2064360" cy="275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Users\takashi\Documents\山口貴士事務所\アップル\【不動産】because\IMG_0949.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rot="5400000">
            <a:off x="891525" y="1039599"/>
            <a:ext cx="4884448" cy="45918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takashi\Documents\山口貴士事務所\アップル\【不動産】because\IMG_0951.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5400000">
            <a:off x="3250017" y="6535509"/>
            <a:ext cx="2724389" cy="203488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a:t>
            </a:r>
            <a:r>
              <a:rPr lang="en-US" altLang="ja-JP" sz="700" spc="200" dirty="0">
                <a:latin typeface="小塚ゴシック Pr6N EL" panose="020B0200000000000000" pitchFamily="34" charset="-128"/>
                <a:ea typeface="小塚ゴシック Pr6N EL" panose="020B0200000000000000" pitchFamily="34" charset="-128"/>
              </a:rPr>
              <a:t>Identity /  Visual </a:t>
            </a:r>
            <a:r>
              <a:rPr lang="en-US" altLang="ja-JP" sz="700" spc="200" dirty="0" smtClean="0">
                <a:latin typeface="小塚ゴシック Pr6N EL" panose="020B0200000000000000" pitchFamily="34" charset="-128"/>
                <a:ea typeface="小塚ゴシック Pr6N EL" panose="020B0200000000000000" pitchFamily="34" charset="-128"/>
              </a:rPr>
              <a:t>Identity</a:t>
            </a:r>
            <a:endParaRPr lang="en-US" altLang="ja-JP" sz="700" spc="200" dirty="0">
              <a:latin typeface="小塚ゴシック Pr6N EL" panose="020B0200000000000000" pitchFamily="34" charset="-128"/>
              <a:ea typeface="小塚ゴシック Pr6N EL" panose="020B0200000000000000" pitchFamily="34" charset="-128"/>
            </a:endParaRPr>
          </a:p>
        </p:txBody>
      </p:sp>
      <p:grpSp>
        <p:nvGrpSpPr>
          <p:cNvPr id="8" name="グループ化 7"/>
          <p:cNvGrpSpPr/>
          <p:nvPr/>
        </p:nvGrpSpPr>
        <p:grpSpPr>
          <a:xfrm rot="5400000">
            <a:off x="475318" y="175849"/>
            <a:ext cx="66754" cy="352224"/>
            <a:chOff x="847493" y="-2940193"/>
            <a:chExt cx="2141039" cy="11297042"/>
          </a:xfrm>
        </p:grpSpPr>
        <p:sp>
          <p:nvSpPr>
            <p:cNvPr id="9" name="円/楕円 8"/>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0"/>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318721" y="8893185"/>
            <a:ext cx="5977304"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・株式会社アップル　姫路市飾磨区オフィス</a:t>
            </a:r>
            <a:r>
              <a:rPr lang="en-US" altLang="ja-JP" sz="700" dirty="0" smtClean="0">
                <a:latin typeface="メイリオ" panose="020B0604030504040204" pitchFamily="50" charset="-128"/>
                <a:ea typeface="メイリオ" panose="020B0604030504040204" pitchFamily="50" charset="-128"/>
              </a:rPr>
              <a:t>/</a:t>
            </a:r>
            <a:r>
              <a:rPr lang="ja-JP" altLang="en-US" sz="700" dirty="0" smtClean="0">
                <a:latin typeface="メイリオ" panose="020B0604030504040204" pitchFamily="50" charset="-128"/>
                <a:ea typeface="メイリオ" panose="020B0604030504040204" pitchFamily="50" charset="-128"/>
              </a:rPr>
              <a:t>レジデンス　ネーミング＆ ロゴ制作</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ターミナル駅に近く衣食住から医療利便性に恵まれる物件特性をふまえ、都会的価値観をもつ若年夫婦や</a:t>
            </a:r>
            <a:r>
              <a:rPr lang="en-US" altLang="ja-JP" sz="700" dirty="0" smtClean="0">
                <a:latin typeface="メイリオ" panose="020B0604030504040204" pitchFamily="50" charset="-128"/>
                <a:ea typeface="メイリオ" panose="020B0604030504040204" pitchFamily="50" charset="-128"/>
              </a:rPr>
              <a:t>DINKS</a:t>
            </a:r>
            <a:r>
              <a:rPr lang="ja-JP" altLang="en-US" sz="700" dirty="0" smtClean="0">
                <a:latin typeface="メイリオ" panose="020B0604030504040204" pitchFamily="50" charset="-128"/>
                <a:ea typeface="メイリオ" panose="020B0604030504040204" pitchFamily="50" charset="-128"/>
              </a:rPr>
              <a:t>向けにブランド構築。</a:t>
            </a:r>
            <a:endParaRPr lang="ja-JP" altLang="en-US" sz="700" dirty="0">
              <a:latin typeface="メイリオ" panose="020B0604030504040204" pitchFamily="50" charset="-128"/>
              <a:ea typeface="メイリオ" panose="020B0604030504040204" pitchFamily="50" charset="-128"/>
            </a:endParaRPr>
          </a:p>
        </p:txBody>
      </p:sp>
      <p:cxnSp>
        <p:nvCxnSpPr>
          <p:cNvPr id="13" name="直線コネクタ 12"/>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337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Websites</a:t>
            </a:r>
            <a:r>
              <a:rPr lang="ja-JP" altLang="en-US" sz="700" spc="200" dirty="0" smtClean="0">
                <a:latin typeface="小塚ゴシック Pr6N EL" panose="020B0200000000000000" pitchFamily="34" charset="-128"/>
                <a:ea typeface="小塚ゴシック Pr6N EL" panose="020B0200000000000000" pitchFamily="34" charset="-128"/>
              </a:rPr>
              <a:t>　</a:t>
            </a:r>
            <a:r>
              <a:rPr lang="en-US" altLang="ja-JP" sz="700" spc="200" dirty="0" smtClean="0">
                <a:latin typeface="小塚ゴシック Pr6N EL" panose="020B0200000000000000" pitchFamily="34" charset="-128"/>
                <a:ea typeface="小塚ゴシック Pr6N EL" panose="020B0200000000000000" pitchFamily="34" charset="-128"/>
              </a:rPr>
              <a:t>of municipalities</a:t>
            </a:r>
          </a:p>
        </p:txBody>
      </p:sp>
      <p:grpSp>
        <p:nvGrpSpPr>
          <p:cNvPr id="5" name="グループ化 4"/>
          <p:cNvGrpSpPr/>
          <p:nvPr/>
        </p:nvGrpSpPr>
        <p:grpSpPr>
          <a:xfrm rot="5400000">
            <a:off x="475318" y="175849"/>
            <a:ext cx="66754" cy="352224"/>
            <a:chOff x="847493" y="-2940193"/>
            <a:chExt cx="2141039" cy="11297042"/>
          </a:xfrm>
        </p:grpSpPr>
        <p:sp>
          <p:nvSpPr>
            <p:cNvPr id="6" name="円/楕円 5"/>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8"/>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318721" y="8893185"/>
            <a:ext cx="5977304"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・岡山県美作市 勝田観光振興会</a:t>
            </a:r>
            <a:r>
              <a:rPr lang="en-US" altLang="ja-JP" sz="700" dirty="0">
                <a:latin typeface="メイリオ" panose="020B0604030504040204" pitchFamily="50" charset="-128"/>
                <a:ea typeface="メイリオ" panose="020B0604030504040204" pitchFamily="50" charset="-128"/>
              </a:rPr>
              <a:t>WEB</a:t>
            </a:r>
            <a:r>
              <a:rPr lang="ja-JP" altLang="en-US" sz="700" dirty="0" smtClean="0">
                <a:latin typeface="メイリオ" panose="020B0604030504040204" pitchFamily="50" charset="-128"/>
                <a:ea typeface="メイリオ" panose="020B0604030504040204" pitchFamily="50" charset="-128"/>
              </a:rPr>
              <a:t>サイト 取材・執筆</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美作市の北部に位置する旧勝田地域の</a:t>
            </a:r>
            <a:r>
              <a:rPr lang="en-US" altLang="ja-JP" sz="700" dirty="0" smtClean="0">
                <a:latin typeface="メイリオ" panose="020B0604030504040204" pitchFamily="50" charset="-128"/>
                <a:ea typeface="メイリオ" panose="020B0604030504040204" pitchFamily="50" charset="-128"/>
              </a:rPr>
              <a:t>PR</a:t>
            </a:r>
            <a:r>
              <a:rPr lang="ja-JP" altLang="en-US" sz="700" dirty="0" smtClean="0">
                <a:latin typeface="メイリオ" panose="020B0604030504040204" pitchFamily="50" charset="-128"/>
                <a:ea typeface="メイリオ" panose="020B0604030504040204" pitchFamily="50" charset="-128"/>
              </a:rPr>
              <a:t>を目的としたサイト制作の</a:t>
            </a:r>
            <a:r>
              <a:rPr lang="ja-JP" altLang="en-US" sz="700" dirty="0">
                <a:latin typeface="メイリオ" panose="020B0604030504040204" pitchFamily="50" charset="-128"/>
                <a:ea typeface="メイリオ" panose="020B0604030504040204" pitchFamily="50" charset="-128"/>
              </a:rPr>
              <a:t>ライティング</a:t>
            </a:r>
            <a:r>
              <a:rPr lang="ja-JP" altLang="en-US" sz="700" dirty="0" smtClean="0">
                <a:latin typeface="メイリオ" panose="020B0604030504040204" pitchFamily="50" charset="-128"/>
                <a:ea typeface="メイリオ" panose="020B0604030504040204" pitchFamily="50" charset="-128"/>
              </a:rPr>
              <a:t>を担当。桃・ぶどう農家や旅館など</a:t>
            </a:r>
            <a:r>
              <a:rPr lang="en-US" altLang="ja-JP" sz="700" dirty="0" smtClean="0">
                <a:latin typeface="メイリオ" panose="020B0604030504040204" pitchFamily="50" charset="-128"/>
                <a:ea typeface="メイリオ" panose="020B0604030504040204" pitchFamily="50" charset="-128"/>
              </a:rPr>
              <a:t>2</a:t>
            </a:r>
            <a:r>
              <a:rPr lang="ja-JP" altLang="en-US" sz="700" dirty="0" smtClean="0">
                <a:latin typeface="メイリオ" panose="020B0604030504040204" pitchFamily="50" charset="-128"/>
                <a:ea typeface="メイリオ" panose="020B0604030504040204" pitchFamily="50" charset="-128"/>
              </a:rPr>
              <a:t>日間で</a:t>
            </a:r>
            <a:r>
              <a:rPr lang="en-US" altLang="ja-JP" sz="700" dirty="0" smtClean="0">
                <a:latin typeface="メイリオ" panose="020B0604030504040204" pitchFamily="50" charset="-128"/>
                <a:ea typeface="メイリオ" panose="020B0604030504040204" pitchFamily="50" charset="-128"/>
              </a:rPr>
              <a:t>8</a:t>
            </a:r>
            <a:r>
              <a:rPr lang="ja-JP" altLang="en-US" sz="700" dirty="0" smtClean="0">
                <a:latin typeface="メイリオ" panose="020B0604030504040204" pitchFamily="50" charset="-128"/>
                <a:ea typeface="メイリオ" panose="020B0604030504040204" pitchFamily="50" charset="-128"/>
              </a:rPr>
              <a:t>事業者様を取材。</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descr="C:\Users\takashi\Documents\山口貴士事務所\screencapture-katsutakankou-main-jp-e2-96-a0-e3-82-aa-e3-83-81-e3-83-a3-e3-83-bc-e3-83-89-e6-b1-9f-e8-a6-8b-144418255190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5317" y="1355335"/>
            <a:ext cx="4649133" cy="76743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takashi\Documents\山口貴士事務所\美作市勝田観光振興会\screencapture-katsutakankou-main-jp-14441809567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167" y="1085852"/>
            <a:ext cx="2249983" cy="254317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25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lesystem:chrome-extension://fdpohaocaechififmbbbbbknoalclacl/temporary/screencapture-kawasemi-harima-com-1435731767412.p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filesystem:chrome-extension://fdpohaocaechififmbbbbbknoalclacl/temporary/screencapture-kawasemi-harima-com-1435731767412.p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2" descr="filesystem:chrome-extension://fdpohaocaechififmbbbbbknoalclacl/temporary/screencapture-kk10-co-jp-archives-products-382-1435752977242.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filesystem:chrome-extension://fdpohaocaechififmbbbbbknoalclacl/temporary/screencapture-kk10-co-jp-archives-products-382-1435752977242.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テキスト ボックス 9"/>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・谷間の家さんきら公式サイト  企画制作・運用　</a:t>
            </a:r>
            <a:r>
              <a:rPr lang="en-US" altLang="ja-JP" sz="700" dirty="0">
                <a:latin typeface="メイリオ" panose="020B0604030504040204" pitchFamily="50" charset="-128"/>
                <a:ea typeface="メイリオ" panose="020B0604030504040204" pitchFamily="50" charset="-128"/>
                <a:hlinkClick r:id="rId3"/>
              </a:rPr>
              <a:t>http</a:t>
            </a:r>
            <a:r>
              <a:rPr lang="en-US" altLang="ja-JP" sz="700" dirty="0" smtClean="0">
                <a:latin typeface="メイリオ" panose="020B0604030504040204" pitchFamily="50" charset="-128"/>
                <a:ea typeface="メイリオ" panose="020B0604030504040204" pitchFamily="50" charset="-128"/>
                <a:hlinkClick r:id="rId3"/>
              </a:rPr>
              <a:t>://sankira-hase.com</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兵庫県神河町にある古民家サロンの</a:t>
            </a:r>
            <a:r>
              <a:rPr lang="en-US" altLang="ja-JP" sz="700" dirty="0" smtClean="0">
                <a:latin typeface="メイリオ" panose="020B0604030504040204" pitchFamily="50" charset="-128"/>
                <a:ea typeface="メイリオ" panose="020B0604030504040204" pitchFamily="50" charset="-128"/>
              </a:rPr>
              <a:t>WEB</a:t>
            </a:r>
            <a:r>
              <a:rPr lang="ja-JP" altLang="en-US" sz="700" dirty="0" smtClean="0">
                <a:latin typeface="メイリオ" panose="020B0604030504040204" pitchFamily="50" charset="-128"/>
                <a:ea typeface="メイリオ" panose="020B0604030504040204" pitchFamily="50" charset="-128"/>
              </a:rPr>
              <a:t>サイトを全面リニューアル。農産物の通信販売にむけて</a:t>
            </a:r>
            <a:r>
              <a:rPr lang="en-US" altLang="ja-JP" sz="700" dirty="0" smtClean="0">
                <a:latin typeface="メイリオ" panose="020B0604030504040204" pitchFamily="50" charset="-128"/>
                <a:ea typeface="メイリオ" panose="020B0604030504040204" pitchFamily="50" charset="-128"/>
              </a:rPr>
              <a:t>EC</a:t>
            </a:r>
            <a:r>
              <a:rPr lang="ja-JP" altLang="en-US" sz="700" dirty="0" smtClean="0">
                <a:latin typeface="メイリオ" panose="020B0604030504040204" pitchFamily="50" charset="-128"/>
                <a:ea typeface="メイリオ" panose="020B0604030504040204" pitchFamily="50" charset="-128"/>
              </a:rPr>
              <a:t>構築。継続的に</a:t>
            </a:r>
            <a:r>
              <a:rPr lang="en-US" altLang="ja-JP" sz="700" dirty="0" smtClean="0">
                <a:latin typeface="メイリオ" panose="020B0604030504040204" pitchFamily="50" charset="-128"/>
                <a:ea typeface="メイリオ" panose="020B0604030504040204" pitchFamily="50" charset="-128"/>
              </a:rPr>
              <a:t>SEO</a:t>
            </a:r>
            <a:r>
              <a:rPr lang="ja-JP" altLang="en-US" sz="700" dirty="0" smtClean="0">
                <a:latin typeface="メイリオ" panose="020B0604030504040204" pitchFamily="50" charset="-128"/>
                <a:ea typeface="メイリオ" panose="020B0604030504040204" pitchFamily="50" charset="-128"/>
              </a:rPr>
              <a:t>対策を実施。</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Shop Websites</a:t>
            </a:r>
          </a:p>
        </p:txBody>
      </p:sp>
      <p:grpSp>
        <p:nvGrpSpPr>
          <p:cNvPr id="13" name="グループ化 12"/>
          <p:cNvGrpSpPr/>
          <p:nvPr/>
        </p:nvGrpSpPr>
        <p:grpSpPr>
          <a:xfrm rot="5400000">
            <a:off x="475318" y="175849"/>
            <a:ext cx="66754" cy="352224"/>
            <a:chOff x="847493" y="-2940193"/>
            <a:chExt cx="2141039" cy="11297042"/>
          </a:xfrm>
        </p:grpSpPr>
        <p:sp>
          <p:nvSpPr>
            <p:cNvPr id="14" name="円/楕円 13"/>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5861" y="1646918"/>
            <a:ext cx="2972854" cy="59436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10130" y="1646918"/>
            <a:ext cx="2753130" cy="3162302"/>
          </a:xfrm>
          <a:prstGeom prst="rect">
            <a:avLst/>
          </a:prstGeom>
          <a:ln>
            <a:solidFill>
              <a:schemeClr val="bg1">
                <a:lumMod val="85000"/>
              </a:schemeClr>
            </a:solidFill>
          </a:ln>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10130" y="5523593"/>
            <a:ext cx="2756387" cy="2066925"/>
          </a:xfrm>
          <a:prstGeom prst="rect">
            <a:avLst/>
          </a:prstGeom>
          <a:ln>
            <a:solidFill>
              <a:schemeClr val="bg1">
                <a:lumMod val="85000"/>
              </a:schemeClr>
            </a:solidFill>
          </a:ln>
        </p:spPr>
      </p:pic>
    </p:spTree>
    <p:extLst>
      <p:ext uri="{BB962C8B-B14F-4D97-AF65-F5344CB8AC3E}">
        <p14:creationId xmlns:p14="http://schemas.microsoft.com/office/powerpoint/2010/main" val="195096767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takashi\Documents\山口貴士事務所\神河町役場\かみかわ田舎暮らし推進協会　空き家再生パンフレット\旧パンフ\akiya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438" y="817244"/>
            <a:ext cx="1371748" cy="194707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AutoShape 2" descr="filesystem:chrome-extension://fdpohaocaechififmbbbbbknoalclacl/temporary/screencapture-kawasemi-harima-com-1435731767412.p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filesystem:chrome-extension://fdpohaocaechififmbbbbbknoalclacl/temporary/screencapture-kawasemi-harima-com-1435731767412.p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2" descr="filesystem:chrome-extension://fdpohaocaechififmbbbbbknoalclacl/temporary/screencapture-kk10-co-jp-archives-products-382-1435752977242.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filesystem:chrome-extension://fdpohaocaechififmbbbbbknoalclacl/temporary/screencapture-kk10-co-jp-archives-products-382-1435752977242.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テキスト ボックス 9"/>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・兵庫県神河町 パンフレット企画制作</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空き家を利用したお店の紹介冊子についてリニューアル提案。神戸新聞朝刊で取り上げられ、複数自治体より問い合わせあり。</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rot="5400000">
            <a:off x="475318" y="175849"/>
            <a:ext cx="66754" cy="352224"/>
            <a:chOff x="847493" y="-2940193"/>
            <a:chExt cx="2141039" cy="11297042"/>
          </a:xfrm>
        </p:grpSpPr>
        <p:sp>
          <p:nvSpPr>
            <p:cNvPr id="14" name="円/楕円 13"/>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Brochures</a:t>
            </a:r>
            <a:endParaRPr lang="en-US" altLang="ja-JP" sz="700" spc="200" dirty="0">
              <a:latin typeface="小塚ゴシック Pr6N EL" panose="020B0200000000000000" pitchFamily="34" charset="-128"/>
              <a:ea typeface="小塚ゴシック Pr6N EL" panose="020B0200000000000000" pitchFamily="34"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373" y="4149735"/>
            <a:ext cx="4982045" cy="2503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373" y="6538925"/>
            <a:ext cx="4982045" cy="2503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takashi\Documents\山口貴士事務所\神河町役場\かみかわ田舎暮らし推進協会　空き家再生パンフレット\旧パンフ\akiya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910" y="1005929"/>
            <a:ext cx="1371748" cy="194707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31" name="Picture 7" descr="C:\Users\takashi\Documents\山口貴士事務所\神河町役場\かみかわ田舎暮らし推進協会　空き家再生パンフレット\旧パンフ\akiya00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99337" y="1122044"/>
            <a:ext cx="1713642" cy="252349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2270342" y="3500631"/>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en-US" altLang="ja-JP" sz="1600" dirty="0" smtClean="0">
                <a:latin typeface="メイリオ" panose="020B0604030504040204" pitchFamily="50" charset="-128"/>
                <a:ea typeface="メイリオ" panose="020B0604030504040204" pitchFamily="50" charset="-128"/>
              </a:rPr>
              <a:t>Before</a:t>
            </a:r>
            <a:endParaRPr lang="ja-JP" altLang="en-US" sz="1600"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4894846" y="3817259"/>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lnSpc>
                <a:spcPct val="150000"/>
              </a:lnSpc>
            </a:pPr>
            <a:r>
              <a:rPr lang="en-US" altLang="ja-JP" sz="1600" dirty="0" smtClean="0">
                <a:latin typeface="メイリオ" panose="020B0604030504040204" pitchFamily="50" charset="-128"/>
                <a:ea typeface="メイリオ" panose="020B0604030504040204" pitchFamily="50" charset="-128"/>
              </a:rPr>
              <a:t>After</a:t>
            </a: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5228124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lesystem:chrome-extension://fdpohaocaechififmbbbbbknoalclacl/temporary/screencapture-kawasemi-harima-com-1435731767412.p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filesystem:chrome-extension://fdpohaocaechififmbbbbbknoalclacl/temporary/screencapture-kawasemi-harima-com-1435731767412.p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2" descr="filesystem:chrome-extension://fdpohaocaechififmbbbbbknoalclacl/temporary/screencapture-kk10-co-jp-archives-products-382-1435752977242.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filesystem:chrome-extension://fdpohaocaechififmbbbbbknoalclacl/temporary/screencapture-kk10-co-jp-archives-products-382-1435752977242.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テキスト ボックス 9"/>
          <p:cNvSpPr txBox="1"/>
          <p:nvPr/>
        </p:nvSpPr>
        <p:spPr>
          <a:xfrm>
            <a:off x="318721" y="8893185"/>
            <a:ext cx="5554368"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・兵庫県神河町役場 地域創生プロジェクト　移住促進総合パンフレット企画制作（平成</a:t>
            </a:r>
            <a:r>
              <a:rPr lang="en-US" altLang="ja-JP" sz="700" dirty="0" smtClean="0">
                <a:latin typeface="メイリオ" panose="020B0604030504040204" pitchFamily="50" charset="-128"/>
                <a:ea typeface="メイリオ" panose="020B0604030504040204" pitchFamily="50" charset="-128"/>
              </a:rPr>
              <a:t>27</a:t>
            </a:r>
            <a:r>
              <a:rPr lang="ja-JP" altLang="en-US" sz="700" dirty="0" smtClean="0">
                <a:latin typeface="メイリオ" panose="020B0604030504040204" pitchFamily="50" charset="-128"/>
                <a:ea typeface="メイリオ" panose="020B0604030504040204" pitchFamily="50" charset="-128"/>
              </a:rPr>
              <a:t>年度版</a:t>
            </a:r>
            <a:r>
              <a:rPr lang="ja-JP" altLang="en-US" sz="700" dirty="0">
                <a:latin typeface="メイリオ" panose="020B0604030504040204" pitchFamily="50" charset="-128"/>
                <a:ea typeface="メイリオ" panose="020B0604030504040204" pitchFamily="50" charset="-128"/>
              </a:rPr>
              <a:t>および</a:t>
            </a:r>
            <a:r>
              <a:rPr lang="ja-JP" altLang="en-US" sz="700" dirty="0" smtClean="0">
                <a:latin typeface="メイリオ" panose="020B0604030504040204" pitchFamily="50" charset="-128"/>
                <a:ea typeface="メイリオ" panose="020B0604030504040204" pitchFamily="50" charset="-128"/>
              </a:rPr>
              <a:t>平成</a:t>
            </a:r>
            <a:r>
              <a:rPr lang="en-US" altLang="ja-JP" sz="700" dirty="0" smtClean="0">
                <a:latin typeface="メイリオ" panose="020B0604030504040204" pitchFamily="50" charset="-128"/>
                <a:ea typeface="メイリオ" panose="020B0604030504040204" pitchFamily="50" charset="-128"/>
              </a:rPr>
              <a:t>28</a:t>
            </a:r>
            <a:r>
              <a:rPr lang="ja-JP" altLang="en-US" sz="700" dirty="0" smtClean="0">
                <a:latin typeface="メイリオ" panose="020B0604030504040204" pitchFamily="50" charset="-128"/>
                <a:ea typeface="メイリオ" panose="020B0604030504040204" pitchFamily="50" charset="-128"/>
              </a:rPr>
              <a:t>年度版）</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全国的な“田舎”事情と他自治体の戦略についての分析をふまえ、ターゲットである</a:t>
            </a:r>
            <a:r>
              <a:rPr lang="en-US" altLang="ja-JP" sz="700" dirty="0" smtClean="0">
                <a:latin typeface="メイリオ" panose="020B0604030504040204" pitchFamily="50" charset="-128"/>
                <a:ea typeface="メイリオ" panose="020B0604030504040204" pitchFamily="50" charset="-128"/>
              </a:rPr>
              <a:t>20</a:t>
            </a:r>
            <a:r>
              <a:rPr lang="ja-JP" altLang="en-US" sz="700" dirty="0" smtClean="0">
                <a:latin typeface="メイリオ" panose="020B0604030504040204" pitchFamily="50" charset="-128"/>
                <a:ea typeface="メイリオ" panose="020B0604030504040204" pitchFamily="50" charset="-128"/>
              </a:rPr>
              <a:t>～</a:t>
            </a:r>
            <a:r>
              <a:rPr lang="en-US" altLang="ja-JP" sz="700" dirty="0" smtClean="0">
                <a:latin typeface="メイリオ" panose="020B0604030504040204" pitchFamily="50" charset="-128"/>
                <a:ea typeface="メイリオ" panose="020B0604030504040204" pitchFamily="50" charset="-128"/>
              </a:rPr>
              <a:t>30</a:t>
            </a:r>
            <a:r>
              <a:rPr lang="ja-JP" altLang="en-US" sz="700" dirty="0" smtClean="0">
                <a:latin typeface="メイリオ" panose="020B0604030504040204" pitchFamily="50" charset="-128"/>
                <a:ea typeface="メイリオ" panose="020B0604030504040204" pitchFamily="50" charset="-128"/>
              </a:rPr>
              <a:t>代の若者向けにディレクション。</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rot="5400000">
            <a:off x="475318" y="175849"/>
            <a:ext cx="66754" cy="352224"/>
            <a:chOff x="847493" y="-2940193"/>
            <a:chExt cx="2141039" cy="11297042"/>
          </a:xfrm>
        </p:grpSpPr>
        <p:sp>
          <p:nvSpPr>
            <p:cNvPr id="14" name="円/楕円 13"/>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Brochures</a:t>
            </a:r>
            <a:endParaRPr lang="en-US" altLang="ja-JP" sz="700" spc="200" dirty="0">
              <a:latin typeface="小塚ゴシック Pr6N EL" panose="020B0200000000000000" pitchFamily="34" charset="-128"/>
              <a:ea typeface="小塚ゴシック Pr6N EL" panose="020B0200000000000000" pitchFamily="34" charset="-128"/>
            </a:endParaRPr>
          </a:p>
        </p:txBody>
      </p:sp>
      <p:sp>
        <p:nvSpPr>
          <p:cNvPr id="23" name="テキスト ボックス 22"/>
          <p:cNvSpPr txBox="1"/>
          <p:nvPr/>
        </p:nvSpPr>
        <p:spPr>
          <a:xfrm>
            <a:off x="3818228" y="3224274"/>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en-US" altLang="ja-JP" sz="1600" dirty="0" smtClean="0">
                <a:latin typeface="メイリオ" panose="020B0604030504040204" pitchFamily="50" charset="-128"/>
                <a:ea typeface="メイリオ" panose="020B0604030504040204" pitchFamily="50" charset="-128"/>
              </a:rPr>
              <a:t>Before</a:t>
            </a:r>
            <a:endParaRPr lang="ja-JP" altLang="en-US" sz="1600"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4878021" y="4374409"/>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lnSpc>
                <a:spcPct val="150000"/>
              </a:lnSpc>
            </a:pPr>
            <a:r>
              <a:rPr lang="en-US" altLang="ja-JP" sz="1600" dirty="0" smtClean="0">
                <a:latin typeface="メイリオ" panose="020B0604030504040204" pitchFamily="50" charset="-128"/>
                <a:ea typeface="メイリオ" panose="020B0604030504040204" pitchFamily="50" charset="-128"/>
              </a:rPr>
              <a:t>After</a:t>
            </a:r>
            <a:endParaRPr lang="ja-JP" altLang="en-US" sz="1600" dirty="0">
              <a:latin typeface="メイリオ" panose="020B0604030504040204" pitchFamily="50" charset="-128"/>
              <a:ea typeface="メイリオ" panose="020B0604030504040204" pitchFamily="50" charset="-128"/>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8068" y="1002204"/>
            <a:ext cx="3155850" cy="22655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グループ化 6"/>
          <p:cNvGrpSpPr/>
          <p:nvPr/>
        </p:nvGrpSpPr>
        <p:grpSpPr>
          <a:xfrm>
            <a:off x="840538" y="4826000"/>
            <a:ext cx="5445963" cy="3853276"/>
            <a:chOff x="-415554" y="2964276"/>
            <a:chExt cx="8077200" cy="571500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046" y="2964276"/>
              <a:ext cx="4038600" cy="5715000"/>
            </a:xfrm>
            <a:prstGeom prst="rect">
              <a:avLst/>
            </a:prstGeom>
            <a:noFill/>
            <a:ln w="9525">
              <a:solidFill>
                <a:schemeClr val="bg1">
                  <a:lumMod val="9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54" y="2964276"/>
              <a:ext cx="4038600" cy="5715000"/>
            </a:xfrm>
            <a:prstGeom prst="rect">
              <a:avLst/>
            </a:prstGeom>
            <a:noFill/>
            <a:ln w="9525">
              <a:solidFill>
                <a:schemeClr val="bg1">
                  <a:lumMod val="95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872" y="4908551"/>
            <a:ext cx="2664647" cy="377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86357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6" y="209015"/>
            <a:ext cx="5554368"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Y</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amaguchi </a:t>
            </a: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T</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akashi Works</a:t>
            </a:r>
            <a:endParaRPr lang="ja-JP" altLang="en-US"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40" name="テキスト ボックス 39"/>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latin typeface="小塚ゴシック Pr6N EL" panose="020B0200000000000000" pitchFamily="34" charset="-128"/>
                <a:ea typeface="小塚ゴシック Pr6N EL" panose="020B0200000000000000" pitchFamily="34" charset="-128"/>
              </a:rPr>
              <a:t>Profile</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41" name="テキスト ボックス 40"/>
          <p:cNvSpPr txBox="1"/>
          <p:nvPr/>
        </p:nvSpPr>
        <p:spPr>
          <a:xfrm>
            <a:off x="1164420" y="5543221"/>
            <a:ext cx="4529160" cy="264238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en-US" altLang="ja-JP" sz="900" dirty="0">
                <a:solidFill>
                  <a:schemeClr val="tx1"/>
                </a:solidFill>
                <a:latin typeface="メイリオ" panose="020B0604030504040204" pitchFamily="50" charset="-128"/>
                <a:ea typeface="メイリオ" panose="020B0604030504040204" pitchFamily="50" charset="-128"/>
              </a:rPr>
              <a:t>1984</a:t>
            </a:r>
            <a:r>
              <a:rPr lang="ja-JP" altLang="en-US" sz="900" dirty="0">
                <a:solidFill>
                  <a:schemeClr val="tx1"/>
                </a:solidFill>
                <a:latin typeface="メイリオ" panose="020B0604030504040204" pitchFamily="50" charset="-128"/>
                <a:ea typeface="メイリオ" panose="020B0604030504040204" pitchFamily="50" charset="-128"/>
              </a:rPr>
              <a:t>年生まれ。兵庫県姫路市出身</a:t>
            </a:r>
            <a:r>
              <a:rPr lang="ja-JP" altLang="en-US" sz="900" dirty="0" smtClean="0">
                <a:solidFill>
                  <a:schemeClr val="tx1"/>
                </a:solidFill>
                <a:latin typeface="メイリオ" panose="020B0604030504040204" pitchFamily="50" charset="-128"/>
                <a:ea typeface="メイリオ" panose="020B0604030504040204" pitchFamily="50" charset="-128"/>
              </a:rPr>
              <a:t>。</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早稲田</a:t>
            </a:r>
            <a:r>
              <a:rPr lang="ja-JP" altLang="en-US" sz="900" dirty="0">
                <a:solidFill>
                  <a:schemeClr val="tx1"/>
                </a:solidFill>
                <a:latin typeface="メイリオ" panose="020B0604030504040204" pitchFamily="50" charset="-128"/>
                <a:ea typeface="メイリオ" panose="020B0604030504040204" pitchFamily="50" charset="-128"/>
              </a:rPr>
              <a:t>大学</a:t>
            </a:r>
            <a:r>
              <a:rPr lang="ja-JP" altLang="en-US" sz="900" dirty="0" smtClean="0">
                <a:solidFill>
                  <a:schemeClr val="tx1"/>
                </a:solidFill>
                <a:latin typeface="メイリオ" panose="020B0604030504040204" pitchFamily="50" charset="-128"/>
                <a:ea typeface="メイリオ" panose="020B0604030504040204" pitchFamily="50" charset="-128"/>
              </a:rPr>
              <a:t>大学院</a:t>
            </a:r>
            <a:r>
              <a:rPr lang="ja-JP" altLang="en-US" sz="900" dirty="0">
                <a:solidFill>
                  <a:schemeClr val="tx1"/>
                </a:solidFill>
                <a:latin typeface="メイリオ" panose="020B0604030504040204" pitchFamily="50" charset="-128"/>
                <a:ea typeface="メイリオ" panose="020B0604030504040204" pitchFamily="50" charset="-128"/>
              </a:rPr>
              <a:t> </a:t>
            </a:r>
            <a:r>
              <a:rPr lang="ja-JP" altLang="en-US" sz="900" dirty="0" smtClean="0">
                <a:solidFill>
                  <a:schemeClr val="tx1"/>
                </a:solidFill>
                <a:latin typeface="メイリオ" panose="020B0604030504040204" pitchFamily="50" charset="-128"/>
                <a:ea typeface="メイリオ" panose="020B0604030504040204" pitchFamily="50" charset="-128"/>
              </a:rPr>
              <a:t>教育学</a:t>
            </a:r>
            <a:r>
              <a:rPr lang="ja-JP" altLang="en-US" sz="900" dirty="0">
                <a:solidFill>
                  <a:schemeClr val="tx1"/>
                </a:solidFill>
                <a:latin typeface="メイリオ" panose="020B0604030504040204" pitchFamily="50" charset="-128"/>
                <a:ea typeface="メイリオ" panose="020B0604030504040204" pitchFamily="50" charset="-128"/>
              </a:rPr>
              <a:t>研究科（国語教育専攻</a:t>
            </a:r>
            <a:r>
              <a:rPr lang="ja-JP" altLang="en-US" sz="900" dirty="0" smtClean="0">
                <a:solidFill>
                  <a:schemeClr val="tx1"/>
                </a:solidFill>
                <a:latin typeface="メイリオ" panose="020B0604030504040204" pitchFamily="50" charset="-128"/>
                <a:ea typeface="メイリオ" panose="020B0604030504040204" pitchFamily="50" charset="-128"/>
              </a:rPr>
              <a:t>）修了。</a:t>
            </a:r>
            <a:r>
              <a:rPr lang="ja-JP" altLang="en-US" sz="900" dirty="0">
                <a:solidFill>
                  <a:schemeClr val="tx1"/>
                </a:solidFill>
                <a:latin typeface="メイリオ" panose="020B0604030504040204" pitchFamily="50" charset="-128"/>
                <a:ea typeface="メイリオ" panose="020B0604030504040204" pitchFamily="50" charset="-128"/>
              </a:rPr>
              <a:t>専門</a:t>
            </a:r>
            <a:r>
              <a:rPr lang="ja-JP" altLang="en-US" sz="900" dirty="0" smtClean="0">
                <a:solidFill>
                  <a:schemeClr val="tx1"/>
                </a:solidFill>
                <a:latin typeface="メイリオ" panose="020B0604030504040204" pitchFamily="50" charset="-128"/>
                <a:ea typeface="メイリオ" panose="020B0604030504040204" pitchFamily="50" charset="-128"/>
              </a:rPr>
              <a:t>は江戸俳諧。</a:t>
            </a:r>
            <a:endParaRPr lang="ja-JP" altLang="en-US" sz="900" dirty="0">
              <a:solidFill>
                <a:schemeClr val="tx1"/>
              </a:solidFill>
              <a:latin typeface="メイリオ" panose="020B0604030504040204" pitchFamily="50" charset="-128"/>
              <a:ea typeface="メイリオ" panose="020B0604030504040204" pitchFamily="50" charset="-128"/>
            </a:endParaRPr>
          </a:p>
          <a:p>
            <a:pPr>
              <a:lnSpc>
                <a:spcPct val="150000"/>
              </a:lnSpc>
            </a:pPr>
            <a:endParaRPr lang="ja-JP" altLang="en-US" sz="900" dirty="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大手広告</a:t>
            </a:r>
            <a:r>
              <a:rPr lang="ja-JP" altLang="en-US" sz="900" dirty="0">
                <a:solidFill>
                  <a:schemeClr val="tx1"/>
                </a:solidFill>
                <a:latin typeface="メイリオ" panose="020B0604030504040204" pitchFamily="50" charset="-128"/>
                <a:ea typeface="メイリオ" panose="020B0604030504040204" pitchFamily="50" charset="-128"/>
              </a:rPr>
              <a:t>代理店勤務を経て</a:t>
            </a:r>
            <a:r>
              <a:rPr lang="ja-JP" altLang="en-US" sz="900" dirty="0" smtClean="0">
                <a:solidFill>
                  <a:schemeClr val="tx1"/>
                </a:solidFill>
                <a:latin typeface="メイリオ" panose="020B0604030504040204" pitchFamily="50" charset="-128"/>
                <a:ea typeface="メイリオ" panose="020B0604030504040204" pitchFamily="50" charset="-128"/>
              </a:rPr>
              <a:t>、</a:t>
            </a:r>
            <a:r>
              <a:rPr lang="en-US" altLang="ja-JP" sz="900" dirty="0" smtClean="0">
                <a:solidFill>
                  <a:schemeClr val="tx1"/>
                </a:solidFill>
                <a:latin typeface="メイリオ" panose="020B0604030504040204" pitchFamily="50" charset="-128"/>
                <a:ea typeface="メイリオ" panose="020B0604030504040204" pitchFamily="50" charset="-128"/>
              </a:rPr>
              <a:t>2014</a:t>
            </a:r>
            <a:r>
              <a:rPr lang="ja-JP" altLang="en-US" sz="900" dirty="0" smtClean="0">
                <a:solidFill>
                  <a:schemeClr val="tx1"/>
                </a:solidFill>
                <a:latin typeface="メイリオ" panose="020B0604030504040204" pitchFamily="50" charset="-128"/>
                <a:ea typeface="メイリオ" panose="020B0604030504040204" pitchFamily="50" charset="-128"/>
              </a:rPr>
              <a:t>年姫路駅前に広告制作事務所開設。</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経営者様との対話を重ねることで企業の本質や潜在的</a:t>
            </a:r>
            <a:r>
              <a:rPr lang="ja-JP" altLang="en-US" sz="900" dirty="0">
                <a:solidFill>
                  <a:schemeClr val="tx1"/>
                </a:solidFill>
                <a:latin typeface="メイリオ" panose="020B0604030504040204" pitchFamily="50" charset="-128"/>
                <a:ea typeface="メイリオ" panose="020B0604030504040204" pitchFamily="50" charset="-128"/>
              </a:rPr>
              <a:t>な魅力</a:t>
            </a:r>
            <a:r>
              <a:rPr lang="ja-JP" altLang="en-US" sz="900" dirty="0" smtClean="0">
                <a:solidFill>
                  <a:schemeClr val="tx1"/>
                </a:solidFill>
                <a:latin typeface="メイリオ" panose="020B0604030504040204" pitchFamily="50" charset="-128"/>
                <a:ea typeface="メイリオ" panose="020B0604030504040204" pitchFamily="50" charset="-128"/>
              </a:rPr>
              <a:t>を抽出し</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コピーライティングを中心とした総合的なブランディング提案を行っている。</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結婚を機に兵庫県神河町へ移住し、農業にも従事。俳人としても活動している。</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endParaRPr lang="en-US" altLang="ja-JP" sz="900" dirty="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800" b="1" dirty="0" smtClean="0">
                <a:solidFill>
                  <a:schemeClr val="tx1"/>
                </a:solidFill>
                <a:latin typeface="メイリオ" panose="020B0604030504040204" pitchFamily="50" charset="-128"/>
                <a:ea typeface="メイリオ" panose="020B0604030504040204" pitchFamily="50" charset="-128"/>
              </a:rPr>
              <a:t>一般</a:t>
            </a:r>
            <a:r>
              <a:rPr lang="ja-JP" altLang="en-US" sz="800" b="1" dirty="0">
                <a:solidFill>
                  <a:schemeClr val="tx1"/>
                </a:solidFill>
                <a:latin typeface="メイリオ" panose="020B0604030504040204" pitchFamily="50" charset="-128"/>
                <a:ea typeface="メイリオ" panose="020B0604030504040204" pitchFamily="50" charset="-128"/>
              </a:rPr>
              <a:t>社団</a:t>
            </a:r>
            <a:r>
              <a:rPr lang="ja-JP" altLang="en-US" sz="800" b="1" dirty="0" smtClean="0">
                <a:solidFill>
                  <a:schemeClr val="tx1"/>
                </a:solidFill>
                <a:latin typeface="メイリオ" panose="020B0604030504040204" pitchFamily="50" charset="-128"/>
                <a:ea typeface="メイリオ" panose="020B0604030504040204" pitchFamily="50" charset="-128"/>
              </a:rPr>
              <a:t>法人 兵庫県中山間地域活性化協会</a:t>
            </a:r>
            <a:r>
              <a:rPr lang="en-US" altLang="ja-JP" sz="800" b="1" dirty="0">
                <a:solidFill>
                  <a:schemeClr val="tx1"/>
                </a:solidFill>
                <a:latin typeface="メイリオ" panose="020B0604030504040204" pitchFamily="50" charset="-128"/>
                <a:ea typeface="メイリオ" panose="020B0604030504040204" pitchFamily="50" charset="-128"/>
              </a:rPr>
              <a:t> </a:t>
            </a:r>
            <a:r>
              <a:rPr lang="ja-JP" altLang="en-US" sz="800" b="1" dirty="0" smtClean="0">
                <a:solidFill>
                  <a:schemeClr val="tx1"/>
                </a:solidFill>
                <a:latin typeface="メイリオ" panose="020B0604030504040204" pitchFamily="50" charset="-128"/>
                <a:ea typeface="メイリオ" panose="020B0604030504040204" pitchFamily="50" charset="-128"/>
              </a:rPr>
              <a:t>理事</a:t>
            </a:r>
            <a:endParaRPr lang="en-US" altLang="ja-JP" sz="800" b="1"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800" b="1" dirty="0">
                <a:solidFill>
                  <a:schemeClr val="tx1"/>
                </a:solidFill>
                <a:latin typeface="メイリオ" panose="020B0604030504040204" pitchFamily="50" charset="-128"/>
                <a:ea typeface="メイリオ" panose="020B0604030504040204" pitchFamily="50" charset="-128"/>
              </a:rPr>
              <a:t>俳句結社</a:t>
            </a:r>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姫路青門</a:t>
            </a:r>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所属</a:t>
            </a:r>
            <a:endParaRPr lang="en-US" altLang="ja-JP" sz="800" b="1" dirty="0">
              <a:solidFill>
                <a:schemeClr val="tx1"/>
              </a:solidFill>
              <a:latin typeface="メイリオ" panose="020B0604030504040204" pitchFamily="50" charset="-128"/>
              <a:ea typeface="メイリオ" panose="020B0604030504040204" pitchFamily="50" charset="-128"/>
            </a:endParaRPr>
          </a:p>
          <a:p>
            <a:pPr>
              <a:lnSpc>
                <a:spcPct val="150000"/>
              </a:lnSpc>
            </a:pPr>
            <a:endParaRPr lang="en-US" altLang="ja-JP" sz="900" dirty="0" smtClean="0">
              <a:solidFill>
                <a:schemeClr val="tx1"/>
              </a:solidFill>
              <a:latin typeface="メイリオ" panose="020B0604030504040204" pitchFamily="50" charset="-128"/>
              <a:ea typeface="メイリオ" panose="020B0604030504040204" pitchFamily="50" charset="-128"/>
            </a:endParaRPr>
          </a:p>
        </p:txBody>
      </p:sp>
      <p:sp>
        <p:nvSpPr>
          <p:cNvPr id="42" name="テキスト ボックス 41"/>
          <p:cNvSpPr txBox="1"/>
          <p:nvPr/>
        </p:nvSpPr>
        <p:spPr>
          <a:xfrm>
            <a:off x="1164420" y="3222809"/>
            <a:ext cx="4529160" cy="678420"/>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400" b="1" dirty="0" smtClean="0">
                <a:solidFill>
                  <a:schemeClr val="tx1"/>
                </a:solidFill>
                <a:latin typeface="メイリオ" panose="020B0604030504040204" pitchFamily="50" charset="-128"/>
                <a:ea typeface="メイリオ" panose="020B0604030504040204" pitchFamily="50" charset="-128"/>
                <a:cs typeface="Angsana New" pitchFamily="18" charset="-34"/>
              </a:rPr>
              <a:t>山 口  貴 士</a:t>
            </a:r>
            <a:endParaRPr lang="ja-JP" altLang="en-US" sz="2400" b="1" dirty="0">
              <a:solidFill>
                <a:schemeClr val="tx1"/>
              </a:solidFill>
              <a:latin typeface="メイリオ" panose="020B0604030504040204" pitchFamily="50" charset="-128"/>
              <a:ea typeface="メイリオ" panose="020B0604030504040204" pitchFamily="50" charset="-128"/>
              <a:cs typeface="Angsana New" pitchFamily="18" charset="-34"/>
            </a:endParaRPr>
          </a:p>
        </p:txBody>
      </p:sp>
      <p:cxnSp>
        <p:nvCxnSpPr>
          <p:cNvPr id="44" name="直線コネクタ 43"/>
          <p:cNvCxnSpPr/>
          <p:nvPr/>
        </p:nvCxnSpPr>
        <p:spPr>
          <a:xfrm>
            <a:off x="1178934" y="4219575"/>
            <a:ext cx="4529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143250" y="3357973"/>
            <a:ext cx="2564844" cy="533277"/>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lnSpc>
                <a:spcPct val="150000"/>
              </a:lnSpc>
            </a:pPr>
            <a:r>
              <a:rPr lang="en-US" altLang="ja-JP" sz="1100" b="1" dirty="0" smtClean="0">
                <a:solidFill>
                  <a:schemeClr val="tx1"/>
                </a:solidFill>
                <a:latin typeface="メイリオ" panose="020B0604030504040204" pitchFamily="50" charset="-128"/>
                <a:ea typeface="メイリオ" panose="020B0604030504040204" pitchFamily="50" charset="-128"/>
                <a:cs typeface="Angsana New" pitchFamily="18" charset="-34"/>
              </a:rPr>
              <a:t>T a k a s h </a:t>
            </a:r>
            <a:r>
              <a:rPr lang="en-US" altLang="ja-JP" sz="1100" b="1" dirty="0" err="1" smtClean="0">
                <a:solidFill>
                  <a:schemeClr val="tx1"/>
                </a:solidFill>
                <a:latin typeface="メイリオ" panose="020B0604030504040204" pitchFamily="50" charset="-128"/>
                <a:ea typeface="メイリオ" panose="020B0604030504040204" pitchFamily="50" charset="-128"/>
                <a:cs typeface="Angsana New" pitchFamily="18" charset="-34"/>
              </a:rPr>
              <a:t>i</a:t>
            </a:r>
            <a:r>
              <a:rPr lang="en-US" altLang="ja-JP" sz="1100" b="1" dirty="0" smtClean="0">
                <a:solidFill>
                  <a:schemeClr val="tx1"/>
                </a:solidFill>
                <a:latin typeface="メイリオ" panose="020B0604030504040204" pitchFamily="50" charset="-128"/>
                <a:ea typeface="メイリオ" panose="020B0604030504040204" pitchFamily="50" charset="-128"/>
                <a:cs typeface="Angsana New" pitchFamily="18" charset="-34"/>
              </a:rPr>
              <a:t>  Y a m a g u c </a:t>
            </a:r>
            <a:r>
              <a:rPr lang="en-US" altLang="ja-JP" sz="1100" b="1" dirty="0">
                <a:solidFill>
                  <a:schemeClr val="tx1"/>
                </a:solidFill>
                <a:latin typeface="メイリオ" panose="020B0604030504040204" pitchFamily="50" charset="-128"/>
                <a:ea typeface="メイリオ" panose="020B0604030504040204" pitchFamily="50" charset="-128"/>
                <a:cs typeface="Angsana New" pitchFamily="18" charset="-34"/>
              </a:rPr>
              <a:t>h </a:t>
            </a:r>
            <a:r>
              <a:rPr lang="en-US" altLang="ja-JP" sz="1100" b="1" dirty="0" err="1">
                <a:solidFill>
                  <a:schemeClr val="tx1"/>
                </a:solidFill>
                <a:latin typeface="メイリオ" panose="020B0604030504040204" pitchFamily="50" charset="-128"/>
                <a:ea typeface="メイリオ" panose="020B0604030504040204" pitchFamily="50" charset="-128"/>
                <a:cs typeface="Angsana New" pitchFamily="18" charset="-34"/>
              </a:rPr>
              <a:t>i</a:t>
            </a:r>
            <a:endParaRPr lang="ja-JP" altLang="en-US" sz="1100" b="1" dirty="0">
              <a:solidFill>
                <a:schemeClr val="tx1"/>
              </a:solidFill>
              <a:latin typeface="メイリオ" panose="020B0604030504040204" pitchFamily="50" charset="-128"/>
              <a:ea typeface="メイリオ" panose="020B0604030504040204" pitchFamily="50" charset="-128"/>
              <a:cs typeface="Angsana New" pitchFamily="18" charset="-34"/>
            </a:endParaRPr>
          </a:p>
        </p:txBody>
      </p:sp>
      <p:sp>
        <p:nvSpPr>
          <p:cNvPr id="10" name="テキスト ボックス 9"/>
          <p:cNvSpPr txBox="1"/>
          <p:nvPr/>
        </p:nvSpPr>
        <p:spPr>
          <a:xfrm>
            <a:off x="1164420" y="4950325"/>
            <a:ext cx="4529160" cy="320097"/>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1000" spc="300" dirty="0" smtClean="0">
                <a:solidFill>
                  <a:schemeClr val="tx1"/>
                </a:solidFill>
                <a:latin typeface="メイリオ" panose="020B0604030504040204" pitchFamily="50" charset="-128"/>
                <a:ea typeface="メイリオ" panose="020B0604030504040204" pitchFamily="50" charset="-128"/>
                <a:cs typeface="Angsana New" pitchFamily="18" charset="-34"/>
              </a:rPr>
              <a:t>山口貴士事務所 代表／コピーライター</a:t>
            </a:r>
            <a:endParaRPr lang="ja-JP" altLang="en-US" sz="1000" spc="300" dirty="0">
              <a:solidFill>
                <a:schemeClr val="tx1"/>
              </a:solidFill>
              <a:latin typeface="メイリオ" panose="020B0604030504040204" pitchFamily="50" charset="-128"/>
              <a:ea typeface="メイリオ" panose="020B0604030504040204" pitchFamily="50" charset="-128"/>
              <a:cs typeface="Angsana New" pitchFamily="18" charset="-34"/>
            </a:endParaRPr>
          </a:p>
        </p:txBody>
      </p:sp>
    </p:spTree>
    <p:extLst>
      <p:ext uri="{BB962C8B-B14F-4D97-AF65-F5344CB8AC3E}">
        <p14:creationId xmlns:p14="http://schemas.microsoft.com/office/powerpoint/2010/main" val="141078817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Websites</a:t>
            </a:r>
          </a:p>
        </p:txBody>
      </p:sp>
      <p:grpSp>
        <p:nvGrpSpPr>
          <p:cNvPr id="5" name="グループ化 4"/>
          <p:cNvGrpSpPr/>
          <p:nvPr/>
        </p:nvGrpSpPr>
        <p:grpSpPr>
          <a:xfrm rot="5400000">
            <a:off x="475318" y="175849"/>
            <a:ext cx="66754" cy="352224"/>
            <a:chOff x="847493" y="-2940193"/>
            <a:chExt cx="2141039" cy="11297042"/>
          </a:xfrm>
        </p:grpSpPr>
        <p:sp>
          <p:nvSpPr>
            <p:cNvPr id="6" name="円/楕円 5"/>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8"/>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318721" y="8893185"/>
            <a:ext cx="5977304"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・美容室おしゃれキャット コーポレートサイト企画制作・運用コンサル</a:t>
            </a:r>
            <a:r>
              <a:rPr lang="ja-JP" altLang="en-US" sz="700" dirty="0" smtClean="0">
                <a:latin typeface="メイリオ" panose="020B0604030504040204" pitchFamily="50" charset="-128"/>
                <a:ea typeface="メイリオ" panose="020B0604030504040204" pitchFamily="50" charset="-128"/>
              </a:rPr>
              <a:t>　</a:t>
            </a:r>
            <a:r>
              <a:rPr lang="en-US" altLang="ja-JP" sz="700" dirty="0">
                <a:latin typeface="メイリオ" panose="020B0604030504040204" pitchFamily="50" charset="-128"/>
                <a:ea typeface="メイリオ" panose="020B0604030504040204" pitchFamily="50" charset="-128"/>
                <a:hlinkClick r:id="rId3"/>
              </a:rPr>
              <a:t>http://oshare-cat.com</a:t>
            </a:r>
            <a:r>
              <a:rPr lang="en-US" altLang="ja-JP" sz="700" dirty="0" smtClean="0">
                <a:latin typeface="メイリオ" panose="020B0604030504040204" pitchFamily="50" charset="-128"/>
                <a:ea typeface="メイリオ" panose="020B0604030504040204" pitchFamily="50" charset="-128"/>
                <a:hlinkClick r:id="rId3"/>
              </a:rPr>
              <a:t>/</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a:t>
            </a:r>
            <a:r>
              <a:rPr lang="ja-JP" altLang="en-US" sz="700" dirty="0" smtClean="0">
                <a:latin typeface="メイリオ" panose="020B0604030504040204" pitchFamily="50" charset="-128"/>
                <a:ea typeface="メイリオ" panose="020B0604030504040204" pitchFamily="50" charset="-128"/>
              </a:rPr>
              <a:t>兵庫県で</a:t>
            </a:r>
            <a:r>
              <a:rPr lang="en-US" altLang="ja-JP" sz="700" dirty="0" smtClean="0">
                <a:latin typeface="メイリオ" panose="020B0604030504040204" pitchFamily="50" charset="-128"/>
                <a:ea typeface="メイリオ" panose="020B0604030504040204" pitchFamily="50" charset="-128"/>
              </a:rPr>
              <a:t>5</a:t>
            </a:r>
            <a:r>
              <a:rPr lang="ja-JP" altLang="en-US" sz="700" dirty="0" smtClean="0">
                <a:latin typeface="メイリオ" panose="020B0604030504040204" pitchFamily="50" charset="-128"/>
                <a:ea typeface="メイリオ" panose="020B0604030504040204" pitchFamily="50" charset="-128"/>
              </a:rPr>
              <a:t>店舗を展開する美容室チェーン。</a:t>
            </a:r>
            <a:r>
              <a:rPr lang="en-US" altLang="ja-JP" sz="700" dirty="0" smtClean="0">
                <a:latin typeface="メイリオ" panose="020B0604030504040204" pitchFamily="50" charset="-128"/>
                <a:ea typeface="メイリオ" panose="020B0604030504040204" pitchFamily="50" charset="-128"/>
              </a:rPr>
              <a:t>10</a:t>
            </a:r>
            <a:r>
              <a:rPr lang="ja-JP" altLang="en-US" sz="700" dirty="0" smtClean="0">
                <a:latin typeface="メイリオ" panose="020B0604030504040204" pitchFamily="50" charset="-128"/>
                <a:ea typeface="メイリオ" panose="020B0604030504040204" pitchFamily="50" charset="-128"/>
              </a:rPr>
              <a:t>年以上手つかずになっていた旧サイトをコンセプトから刷新。店舗のＳＮＳアカウントと連携。</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764481" y="1316231"/>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en-US" altLang="ja-JP" sz="1600" dirty="0" smtClean="0">
                <a:latin typeface="メイリオ" panose="020B0604030504040204" pitchFamily="50" charset="-128"/>
                <a:ea typeface="メイリオ" panose="020B0604030504040204" pitchFamily="50" charset="-128"/>
              </a:rPr>
              <a:t>Before</a:t>
            </a:r>
            <a:endParaRPr lang="ja-JP" altLang="en-US" sz="16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066299" y="2480708"/>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lnSpc>
                <a:spcPct val="150000"/>
              </a:lnSpc>
            </a:pPr>
            <a:r>
              <a:rPr lang="en-US" altLang="ja-JP" sz="1600" dirty="0" smtClean="0">
                <a:latin typeface="メイリオ" panose="020B0604030504040204" pitchFamily="50" charset="-128"/>
                <a:ea typeface="メイリオ" panose="020B0604030504040204" pitchFamily="50" charset="-128"/>
              </a:rPr>
              <a:t>After</a:t>
            </a:r>
            <a:endParaRPr lang="ja-JP" altLang="en-US" sz="1600" dirty="0">
              <a:latin typeface="メイリオ" panose="020B0604030504040204" pitchFamily="50" charset="-128"/>
              <a:ea typeface="メイリオ" panose="020B0604030504040204" pitchFamily="50" charset="-128"/>
            </a:endParaRPr>
          </a:p>
        </p:txBody>
      </p:sp>
      <p:sp>
        <p:nvSpPr>
          <p:cNvPr id="8" name="AutoShape 2" descr="filesystem:chrome-extension://fdpohaocaechififmbbbbbknoalclacl/temporary/screencapture-oshare-cat-148544784329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4" descr="filesystem:chrome-extension://fdpohaocaechififmbbbbbknoalclacl/temporary/screencapture-oshare-cat-1485447843299.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4451" r="24304"/>
          <a:stretch/>
        </p:blipFill>
        <p:spPr bwMode="auto">
          <a:xfrm>
            <a:off x="542072" y="620782"/>
            <a:ext cx="295569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takashi\Desktop\screencapture-oshare-cat-148544784329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0043"/>
          <a:stretch/>
        </p:blipFill>
        <p:spPr bwMode="auto">
          <a:xfrm>
            <a:off x="2412025" y="2895599"/>
            <a:ext cx="4113393" cy="599758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491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878010" y="2458356"/>
            <a:ext cx="5115573" cy="1466860"/>
          </a:xfrm>
          <a:prstGeom prst="roundRect">
            <a:avLst>
              <a:gd name="adj" fmla="val 1054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1126268" y="2667054"/>
            <a:ext cx="1049465" cy="104946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atin typeface="メイリオ" panose="020B0604030504040204" pitchFamily="50" charset="-128"/>
              <a:ea typeface="メイリオ" panose="020B0604030504040204" pitchFamily="50" charset="-128"/>
            </a:endParaRPr>
          </a:p>
        </p:txBody>
      </p:sp>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P l a n</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8" name="テキスト ボックス 7"/>
          <p:cNvSpPr txBox="1"/>
          <p:nvPr/>
        </p:nvSpPr>
        <p:spPr>
          <a:xfrm>
            <a:off x="894981" y="2858569"/>
            <a:ext cx="1512039" cy="666435"/>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lnSpc>
                <a:spcPct val="150000"/>
              </a:lnSpc>
            </a:pPr>
            <a:r>
              <a:rPr lang="ja-JP" altLang="en-US"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ブランディング</a:t>
            </a:r>
            <a:endParaRPr lang="en-US" altLang="ja-JP"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lnSpc>
                <a:spcPct val="150000"/>
              </a:lnSpc>
            </a:pPr>
            <a:r>
              <a:rPr lang="ja-JP" altLang="en-US" sz="700" b="1" spc="300" dirty="0">
                <a:solidFill>
                  <a:schemeClr val="bg1"/>
                </a:solidFill>
                <a:latin typeface="メイリオ" panose="020B0604030504040204" pitchFamily="50" charset="-128"/>
                <a:ea typeface="メイリオ" panose="020B0604030504040204" pitchFamily="50" charset="-128"/>
                <a:cs typeface="Angsana New" pitchFamily="18" charset="-34"/>
              </a:rPr>
              <a:t>パッケージ</a:t>
            </a:r>
            <a:endParaRPr lang="en-US" altLang="ja-JP"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32" name="円/楕円 31"/>
          <p:cNvSpPr/>
          <p:nvPr/>
        </p:nvSpPr>
        <p:spPr>
          <a:xfrm>
            <a:off x="1126268" y="5356212"/>
            <a:ext cx="1049465" cy="10494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dirty="0">
              <a:latin typeface="メイリオ" panose="020B0604030504040204" pitchFamily="50" charset="-128"/>
              <a:ea typeface="メイリオ" panose="020B0604030504040204" pitchFamily="50" charset="-128"/>
            </a:endParaRPr>
          </a:p>
        </p:txBody>
      </p:sp>
      <p:sp>
        <p:nvSpPr>
          <p:cNvPr id="36" name="円/楕円 35"/>
          <p:cNvSpPr/>
          <p:nvPr/>
        </p:nvSpPr>
        <p:spPr>
          <a:xfrm>
            <a:off x="1126268" y="7952554"/>
            <a:ext cx="1049465" cy="10494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51816" y="209015"/>
            <a:ext cx="5554368"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Y</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amaguchi </a:t>
            </a: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T</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akashi Works</a:t>
            </a:r>
            <a:endParaRPr lang="ja-JP" altLang="en-US"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17" name="テキスト ボックス 16"/>
          <p:cNvSpPr txBox="1"/>
          <p:nvPr/>
        </p:nvSpPr>
        <p:spPr>
          <a:xfrm>
            <a:off x="1257300" y="1471668"/>
            <a:ext cx="4529160" cy="633580"/>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800" b="1" dirty="0" smtClean="0">
                <a:latin typeface="メイリオ" panose="020B0604030504040204" pitchFamily="50" charset="-128"/>
                <a:ea typeface="メイリオ" panose="020B0604030504040204" pitchFamily="50" charset="-128"/>
              </a:rPr>
              <a:t>単発の制作案件および定期的なコンサルティング業務を承っております。いずれも、入念なヒアリング・調査をもとにしたキーコンセプトづくりが核となります。初回のご相談は無料です。</a:t>
            </a:r>
            <a:endParaRPr lang="ja-JP" altLang="en-US" sz="700" b="1"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19" name="テキスト ボックス 18"/>
          <p:cNvSpPr txBox="1"/>
          <p:nvPr/>
        </p:nvSpPr>
        <p:spPr>
          <a:xfrm>
            <a:off x="2292200" y="2797891"/>
            <a:ext cx="1612900"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・ヒアリング</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・コンセプト立案</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・メインコピー制作</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・ボディコピー制作</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・キービジュアル</a:t>
            </a:r>
            <a:r>
              <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1</a:t>
            </a: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点</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22" name="正方形/長方形 21"/>
          <p:cNvSpPr/>
          <p:nvPr/>
        </p:nvSpPr>
        <p:spPr>
          <a:xfrm>
            <a:off x="894981" y="9171242"/>
            <a:ext cx="5098602" cy="507831"/>
          </a:xfrm>
          <a:prstGeom prst="rect">
            <a:avLst/>
          </a:prstGeom>
        </p:spPr>
        <p:txBody>
          <a:bodyPr wrap="square">
            <a:spAutoFit/>
          </a:bodyPr>
          <a:lstStyle/>
          <a:p>
            <a:pPr lvl="0">
              <a:lnSpc>
                <a:spcPct val="150000"/>
              </a:lnSpc>
            </a:pPr>
            <a:r>
              <a:rPr lang="en-US" altLang="ja-JP" sz="600" spc="300" dirty="0" smtClean="0">
                <a:solidFill>
                  <a:prstClr val="black">
                    <a:lumMod val="75000"/>
                    <a:lumOff val="25000"/>
                  </a:prstClr>
                </a:solidFill>
                <a:latin typeface="メイリオ" panose="020B0604030504040204" pitchFamily="50" charset="-128"/>
                <a:ea typeface="メイリオ" panose="020B0604030504040204" pitchFamily="50" charset="-128"/>
                <a:cs typeface="Angsana New" pitchFamily="18" charset="-34"/>
              </a:rPr>
              <a:t>※</a:t>
            </a:r>
            <a:r>
              <a:rPr lang="ja-JP" altLang="en-US" sz="600" spc="300" dirty="0" smtClean="0">
                <a:solidFill>
                  <a:prstClr val="black">
                    <a:lumMod val="75000"/>
                    <a:lumOff val="25000"/>
                  </a:prstClr>
                </a:solidFill>
                <a:latin typeface="メイリオ" panose="020B0604030504040204" pitchFamily="50" charset="-128"/>
                <a:ea typeface="メイリオ" panose="020B0604030504040204" pitchFamily="50" charset="-128"/>
                <a:cs typeface="Angsana New" pitchFamily="18" charset="-34"/>
              </a:rPr>
              <a:t>金額はすべて税別表記です。ツール印刷、写真撮影、社員様インタビューなど、付帯する業務は別途お見積もりとなります。また、業務に付帯する物理的な諸経費を別途申し受けます。業務の性質上、個別コンサルティングは年間</a:t>
            </a:r>
            <a:r>
              <a:rPr lang="en-US" altLang="ja-JP" sz="600" spc="300" dirty="0" smtClean="0">
                <a:solidFill>
                  <a:prstClr val="black">
                    <a:lumMod val="75000"/>
                    <a:lumOff val="25000"/>
                  </a:prstClr>
                </a:solidFill>
                <a:latin typeface="メイリオ" panose="020B0604030504040204" pitchFamily="50" charset="-128"/>
                <a:ea typeface="メイリオ" panose="020B0604030504040204" pitchFamily="50" charset="-128"/>
                <a:cs typeface="Angsana New" pitchFamily="18" charset="-34"/>
              </a:rPr>
              <a:t>3</a:t>
            </a:r>
            <a:r>
              <a:rPr lang="ja-JP" altLang="en-US" sz="600" spc="300" dirty="0" smtClean="0">
                <a:solidFill>
                  <a:prstClr val="black">
                    <a:lumMod val="75000"/>
                    <a:lumOff val="25000"/>
                  </a:prstClr>
                </a:solidFill>
                <a:latin typeface="メイリオ" panose="020B0604030504040204" pitchFamily="50" charset="-128"/>
                <a:ea typeface="メイリオ" panose="020B0604030504040204" pitchFamily="50" charset="-128"/>
                <a:cs typeface="Angsana New" pitchFamily="18" charset="-34"/>
              </a:rPr>
              <a:t>社までとさせて頂いております。</a:t>
            </a:r>
            <a:endParaRPr lang="ja-JP" altLang="en-US" sz="600" spc="300" dirty="0">
              <a:solidFill>
                <a:prstClr val="black">
                  <a:lumMod val="75000"/>
                  <a:lumOff val="25000"/>
                </a:prstClr>
              </a:solidFill>
              <a:latin typeface="メイリオ" panose="020B0604030504040204" pitchFamily="50" charset="-128"/>
              <a:ea typeface="メイリオ" panose="020B0604030504040204" pitchFamily="50" charset="-128"/>
              <a:cs typeface="Angsana New" pitchFamily="18" charset="-34"/>
            </a:endParaRPr>
          </a:p>
        </p:txBody>
      </p:sp>
      <p:sp>
        <p:nvSpPr>
          <p:cNvPr id="23" name="テキスト ボックス 22"/>
          <p:cNvSpPr txBox="1"/>
          <p:nvPr/>
        </p:nvSpPr>
        <p:spPr>
          <a:xfrm>
            <a:off x="3992184" y="2951089"/>
            <a:ext cx="2088483" cy="597957"/>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300,000 </a:t>
            </a: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endParaRPr lang="ja-JP" altLang="en-US" sz="2000" b="1" dirty="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27" name="円/楕円 26"/>
          <p:cNvSpPr/>
          <p:nvPr/>
        </p:nvSpPr>
        <p:spPr>
          <a:xfrm>
            <a:off x="1126268" y="6501749"/>
            <a:ext cx="1049465" cy="10494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dirty="0">
              <a:latin typeface="メイリオ" panose="020B0604030504040204" pitchFamily="50" charset="-128"/>
              <a:ea typeface="メイリオ" panose="020B0604030504040204" pitchFamily="50" charset="-128"/>
            </a:endParaRPr>
          </a:p>
        </p:txBody>
      </p:sp>
      <p:sp>
        <p:nvSpPr>
          <p:cNvPr id="31" name="円/楕円 30"/>
          <p:cNvSpPr/>
          <p:nvPr/>
        </p:nvSpPr>
        <p:spPr>
          <a:xfrm>
            <a:off x="1126268" y="4210675"/>
            <a:ext cx="1049465" cy="10494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b="1" dirty="0">
              <a:latin typeface="メイリオ" panose="020B0604030504040204" pitchFamily="50" charset="-128"/>
              <a:ea typeface="メイリオ" panose="020B0604030504040204" pitchFamily="50" charset="-128"/>
            </a:endParaRPr>
          </a:p>
        </p:txBody>
      </p:sp>
      <p:cxnSp>
        <p:nvCxnSpPr>
          <p:cNvPr id="5" name="直線コネクタ 4"/>
          <p:cNvCxnSpPr/>
          <p:nvPr/>
        </p:nvCxnSpPr>
        <p:spPr>
          <a:xfrm>
            <a:off x="732556" y="7748238"/>
            <a:ext cx="5392888" cy="0"/>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894981" y="4402189"/>
            <a:ext cx="1512039" cy="666435"/>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lnSpc>
                <a:spcPct val="150000"/>
              </a:lnSpc>
            </a:pPr>
            <a:r>
              <a:rPr lang="ja-JP" altLang="en-US" sz="1000" b="1" spc="300" dirty="0">
                <a:solidFill>
                  <a:schemeClr val="bg1"/>
                </a:solidFill>
                <a:latin typeface="メイリオ" panose="020B0604030504040204" pitchFamily="50" charset="-128"/>
                <a:ea typeface="メイリオ" panose="020B0604030504040204" pitchFamily="50" charset="-128"/>
                <a:cs typeface="Angsana New" pitchFamily="18" charset="-34"/>
              </a:rPr>
              <a:t>ロゴ</a:t>
            </a:r>
            <a:endParaRPr lang="en-US" altLang="ja-JP" sz="1000" b="1" spc="300" dirty="0">
              <a:solidFill>
                <a:schemeClr val="bg1"/>
              </a:solidFill>
              <a:latin typeface="メイリオ" panose="020B0604030504040204" pitchFamily="50" charset="-128"/>
              <a:ea typeface="メイリオ" panose="020B0604030504040204" pitchFamily="50" charset="-128"/>
              <a:cs typeface="Angsana New" pitchFamily="18" charset="-34"/>
            </a:endParaRPr>
          </a:p>
          <a:p>
            <a:pPr algn="ctr">
              <a:lnSpc>
                <a:spcPct val="150000"/>
              </a:lnSpc>
            </a:pPr>
            <a:r>
              <a:rPr lang="ja-JP" altLang="en-US" sz="700" b="1" spc="300" dirty="0">
                <a:solidFill>
                  <a:schemeClr val="bg1"/>
                </a:solidFill>
                <a:latin typeface="メイリオ" panose="020B0604030504040204" pitchFamily="50" charset="-128"/>
                <a:ea typeface="メイリオ" panose="020B0604030504040204" pitchFamily="50" charset="-128"/>
                <a:cs typeface="Angsana New" pitchFamily="18" charset="-34"/>
              </a:rPr>
              <a:t>制作</a:t>
            </a:r>
            <a:endParaRPr lang="en-US" altLang="ja-JP" sz="700" b="1"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48" name="テキスト ボックス 47"/>
          <p:cNvSpPr txBox="1"/>
          <p:nvPr/>
        </p:nvSpPr>
        <p:spPr>
          <a:xfrm>
            <a:off x="894981" y="5547726"/>
            <a:ext cx="1512039" cy="666435"/>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lnSpc>
                <a:spcPct val="150000"/>
              </a:lnSpc>
            </a:pPr>
            <a:r>
              <a:rPr lang="en-US" altLang="ja-JP" sz="10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Web</a:t>
            </a:r>
          </a:p>
          <a:p>
            <a:pPr algn="ctr">
              <a:lnSpc>
                <a:spcPct val="150000"/>
              </a:lnSpc>
            </a:pPr>
            <a:r>
              <a:rPr lang="ja-JP" altLang="en-US" sz="700" b="1" spc="300" dirty="0">
                <a:solidFill>
                  <a:schemeClr val="bg1"/>
                </a:solidFill>
                <a:latin typeface="メイリオ" panose="020B0604030504040204" pitchFamily="50" charset="-128"/>
                <a:ea typeface="メイリオ" panose="020B0604030504040204" pitchFamily="50" charset="-128"/>
                <a:cs typeface="Angsana New" pitchFamily="18" charset="-34"/>
              </a:rPr>
              <a:t>制作</a:t>
            </a:r>
            <a:endParaRPr lang="en-US" altLang="ja-JP"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49" name="テキスト ボックス 48"/>
          <p:cNvSpPr txBox="1"/>
          <p:nvPr/>
        </p:nvSpPr>
        <p:spPr>
          <a:xfrm>
            <a:off x="894981" y="6693263"/>
            <a:ext cx="1512039" cy="666435"/>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lnSpc>
                <a:spcPct val="150000"/>
              </a:lnSpc>
            </a:pPr>
            <a:r>
              <a:rPr lang="en-US" altLang="ja-JP"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CM </a:t>
            </a:r>
            <a:r>
              <a:rPr lang="ja-JP" altLang="en-US"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ムービー</a:t>
            </a:r>
            <a:endParaRPr lang="en-US" altLang="ja-JP"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lnSpc>
                <a:spcPct val="150000"/>
              </a:lnSpc>
            </a:pPr>
            <a:r>
              <a:rPr lang="ja-JP" altLang="en-US"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制作</a:t>
            </a:r>
            <a:endParaRPr lang="en-US" altLang="ja-JP" sz="7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50" name="テキスト ボックス 49"/>
          <p:cNvSpPr txBox="1"/>
          <p:nvPr/>
        </p:nvSpPr>
        <p:spPr>
          <a:xfrm>
            <a:off x="894981" y="8144068"/>
            <a:ext cx="1512039" cy="666435"/>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lnSpc>
                <a:spcPct val="150000"/>
              </a:lnSpc>
            </a:pPr>
            <a:r>
              <a:rPr lang="ja-JP" altLang="en-US" sz="10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個別</a:t>
            </a:r>
            <a:endParaRPr lang="en-US" altLang="ja-JP" sz="10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lnSpc>
                <a:spcPct val="150000"/>
              </a:lnSpc>
            </a:pPr>
            <a:r>
              <a:rPr lang="ja-JP" altLang="en-US" sz="600" b="1" spc="300" dirty="0" smtClean="0">
                <a:solidFill>
                  <a:schemeClr val="bg1"/>
                </a:solidFill>
                <a:latin typeface="メイリオ" panose="020B0604030504040204" pitchFamily="50" charset="-128"/>
                <a:ea typeface="メイリオ" panose="020B0604030504040204" pitchFamily="50" charset="-128"/>
                <a:cs typeface="Angsana New" pitchFamily="18" charset="-34"/>
              </a:rPr>
              <a:t>コンサルティング</a:t>
            </a:r>
            <a:endParaRPr lang="en-US" altLang="ja-JP" sz="600" b="1"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51" name="テキスト ボックス 50"/>
          <p:cNvSpPr txBox="1"/>
          <p:nvPr/>
        </p:nvSpPr>
        <p:spPr>
          <a:xfrm>
            <a:off x="3992184" y="4436428"/>
            <a:ext cx="2088483" cy="597957"/>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50,000 </a:t>
            </a: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endParaRPr lang="ja-JP" altLang="en-US" sz="2000" b="1" dirty="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2" name="テキスト ボックス 51"/>
          <p:cNvSpPr txBox="1"/>
          <p:nvPr/>
        </p:nvSpPr>
        <p:spPr>
          <a:xfrm>
            <a:off x="3992184" y="5581964"/>
            <a:ext cx="2088483" cy="597957"/>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400,000 </a:t>
            </a: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endParaRPr lang="ja-JP" altLang="en-US" sz="2000" b="1" dirty="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3" name="テキスト ボックス 52"/>
          <p:cNvSpPr txBox="1"/>
          <p:nvPr/>
        </p:nvSpPr>
        <p:spPr>
          <a:xfrm>
            <a:off x="3992184" y="8178307"/>
            <a:ext cx="2088483" cy="597957"/>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50,000 / </a:t>
            </a:r>
            <a:r>
              <a:rPr lang="ja-JP" altLang="en-US"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rPr>
              <a:t>月 </a:t>
            </a:r>
            <a:r>
              <a:rPr lang="ja-JP" altLang="en-US" sz="2000" b="1" dirty="0" smtClean="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rPr>
              <a:t>～</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4" name="テキスト ボックス 53"/>
          <p:cNvSpPr txBox="1"/>
          <p:nvPr/>
        </p:nvSpPr>
        <p:spPr>
          <a:xfrm>
            <a:off x="3992184" y="6727502"/>
            <a:ext cx="2088483" cy="597957"/>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500,000 </a:t>
            </a:r>
            <a:r>
              <a:rPr lang="ja-JP" altLang="en-US" sz="2000" b="1" dirty="0" smtClean="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rPr>
              <a:t>～</a:t>
            </a:r>
            <a:endParaRPr lang="ja-JP" altLang="en-US" sz="2000" b="1" dirty="0">
              <a:solidFill>
                <a:schemeClr val="tx1">
                  <a:lumMod val="75000"/>
                  <a:lumOff val="25000"/>
                </a:schemeClr>
              </a:solidFill>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55" name="テキスト ボックス 54"/>
          <p:cNvSpPr txBox="1"/>
          <p:nvPr/>
        </p:nvSpPr>
        <p:spPr>
          <a:xfrm>
            <a:off x="2292200" y="4253634"/>
            <a:ext cx="1612900"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・ヒアリング</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・デザインサンプル提案</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・ロゴデザイン</a:t>
            </a:r>
            <a:r>
              <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2</a:t>
            </a:r>
            <a:r>
              <a:rPr lang="ja-JP" altLang="en-US" sz="7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種</a:t>
            </a: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提案</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※VI/CI</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マニュアルの </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作成も可能です。</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56" name="テキスト ボックス 55"/>
          <p:cNvSpPr txBox="1"/>
          <p:nvPr/>
        </p:nvSpPr>
        <p:spPr>
          <a:xfrm>
            <a:off x="2292200" y="5399170"/>
            <a:ext cx="1612900"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・ヒアリング</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・ワイヤーフレーム提案</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・初期</a:t>
            </a:r>
            <a:r>
              <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SEO</a:t>
            </a: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対策</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・ドメイン取得代行</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ページ数、</a:t>
            </a:r>
            <a:r>
              <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CMS</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化やサー　</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バー移行を伴うかどうか等に　</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より異なります。</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57" name="テキスト ボックス 56"/>
          <p:cNvSpPr txBox="1"/>
          <p:nvPr/>
        </p:nvSpPr>
        <p:spPr>
          <a:xfrm>
            <a:off x="2292200" y="6544708"/>
            <a:ext cx="1612900"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・ヒアリング</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・絵コンテ提案</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a:t>
            </a:r>
            <a:r>
              <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DVD2</a:t>
            </a: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点納品</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・データ納品</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ナレ撮りは予算にあわせて　</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ご提案いたします。</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58" name="テキスト ボックス 57"/>
          <p:cNvSpPr txBox="1"/>
          <p:nvPr/>
        </p:nvSpPr>
        <p:spPr>
          <a:xfrm>
            <a:off x="2292200" y="7995514"/>
            <a:ext cx="1612900"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・企業ブログ／</a:t>
            </a:r>
            <a:r>
              <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FB</a:t>
            </a:r>
          </a:p>
          <a:p>
            <a:pPr>
              <a:lnSpc>
                <a:spcPct val="150000"/>
              </a:lnSpc>
            </a:pPr>
            <a:r>
              <a:rPr lang="ja-JP" altLang="en-US" sz="7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運用コンサルティング</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・施策のご提案　等</a:t>
            </a:r>
            <a:endParaRPr lang="en-US" altLang="ja-JP" sz="7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策定したコンセプトをもと　</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に、各種制作物の効果的な</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5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　</a:t>
            </a:r>
            <a:r>
              <a:rPr lang="ja-JP" altLang="en-US"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運用のご提案を致します。</a:t>
            </a:r>
            <a:endParaRPr lang="en-US" altLang="ja-JP" sz="500" spc="300"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59" name="テキスト ボックス 58"/>
          <p:cNvSpPr txBox="1"/>
          <p:nvPr/>
        </p:nvSpPr>
        <p:spPr>
          <a:xfrm>
            <a:off x="2335387" y="2105248"/>
            <a:ext cx="2088483" cy="298978"/>
          </a:xfrm>
          <a:prstGeom prst="rect">
            <a:avLst/>
          </a:prstGeom>
        </p:spPr>
        <p:txBody>
          <a:bodyPr vert="horz" wrap="square" lIns="91440" tIns="45720" rIns="91440" bIns="45720" rtlCol="0" anchor="ctr">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lnSpc>
                <a:spcPct val="150000"/>
              </a:lnSpc>
            </a:pPr>
            <a:r>
              <a:rPr lang="ja-JP" altLang="en-US" sz="1050" b="1" dirty="0" smtClean="0">
                <a:solidFill>
                  <a:schemeClr val="bg2">
                    <a:lumMod val="50000"/>
                  </a:schemeClr>
                </a:solidFill>
                <a:latin typeface="Times New Roman" panose="02020603050405020304" pitchFamily="18" charset="0"/>
                <a:ea typeface="メイリオ" panose="020B0604030504040204" pitchFamily="50" charset="-128"/>
                <a:cs typeface="Times New Roman" panose="02020603050405020304" pitchFamily="18" charset="0"/>
              </a:rPr>
              <a:t>基本プラン</a:t>
            </a:r>
            <a:endParaRPr lang="ja-JP" altLang="en-US" sz="1050" b="1" dirty="0">
              <a:solidFill>
                <a:schemeClr val="bg2">
                  <a:lumMod val="50000"/>
                </a:schemeClr>
              </a:solidFill>
              <a:latin typeface="Times New Roman" panose="02020603050405020304" pitchFamily="18" charset="0"/>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91140998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6" y="209015"/>
            <a:ext cx="5554368"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Y</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amaguchi </a:t>
            </a: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T</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akashi Works</a:t>
            </a:r>
            <a:endParaRPr lang="ja-JP" altLang="en-US"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40" name="テキスト ボックス 39"/>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latin typeface="小塚ゴシック Pr6N EL" panose="020B0200000000000000" pitchFamily="34" charset="-128"/>
                <a:ea typeface="小塚ゴシック Pr6N EL" panose="020B0200000000000000" pitchFamily="34" charset="-128"/>
              </a:rPr>
              <a:t>Concept</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41" name="テキスト ボックス 40"/>
          <p:cNvSpPr txBox="1"/>
          <p:nvPr/>
        </p:nvSpPr>
        <p:spPr>
          <a:xfrm>
            <a:off x="1164420" y="4955392"/>
            <a:ext cx="4529160" cy="257888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経営者は、船</a:t>
            </a:r>
            <a:r>
              <a:rPr lang="ja-JP" altLang="en-US" sz="900" dirty="0">
                <a:solidFill>
                  <a:schemeClr val="tx1"/>
                </a:solidFill>
                <a:latin typeface="メイリオ" panose="020B0604030504040204" pitchFamily="50" charset="-128"/>
                <a:ea typeface="メイリオ" panose="020B0604030504040204" pitchFamily="50" charset="-128"/>
              </a:rPr>
              <a:t>の先頭に</a:t>
            </a:r>
            <a:r>
              <a:rPr lang="ja-JP" altLang="en-US" sz="900" dirty="0" smtClean="0">
                <a:solidFill>
                  <a:schemeClr val="tx1"/>
                </a:solidFill>
                <a:latin typeface="メイリオ" panose="020B0604030504040204" pitchFamily="50" charset="-128"/>
                <a:ea typeface="メイリオ" panose="020B0604030504040204" pitchFamily="50" charset="-128"/>
              </a:rPr>
              <a:t>立つキャプテン。ときに待ち受ける荒波にも、</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奇襲を仕掛ける海賊にも、ひるむことなく真正面から向き合わなければなりません。</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endParaRPr lang="en-US" altLang="ja-JP" sz="900" dirty="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しかし一方で、先頭に立つ人だからこそ見える</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澄み切った美しい景色もあるはずです。</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その会社を興したときの想い。会社を受け継いだときの想い。</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お取引先に伝えたい想い。従業員様に伝えたい想い。</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endParaRPr lang="en-US" altLang="ja-JP" sz="900" dirty="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さまざまな「想い」を見つめ直しつつ</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ステークホルダーへ自社の価値を的確に伝え、船員の気持ちがひとつになるような</a:t>
            </a:r>
            <a:endParaRPr lang="en-US" altLang="ja-JP" sz="900" dirty="0" smtClean="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900" dirty="0" smtClean="0">
                <a:solidFill>
                  <a:schemeClr val="tx1"/>
                </a:solidFill>
                <a:latin typeface="メイリオ" panose="020B0604030504040204" pitchFamily="50" charset="-128"/>
                <a:ea typeface="メイリオ" panose="020B0604030504040204" pitchFamily="50" charset="-128"/>
              </a:rPr>
              <a:t>羅針盤づくりのお手伝いをいたします。</a:t>
            </a:r>
            <a:endParaRPr lang="ja-JP" altLang="en-US" sz="800" spc="300" dirty="0">
              <a:solidFill>
                <a:schemeClr val="tx1"/>
              </a:solidFill>
              <a:latin typeface="メイリオ" panose="020B0604030504040204" pitchFamily="50" charset="-128"/>
              <a:ea typeface="メイリオ" panose="020B0604030504040204" pitchFamily="50" charset="-128"/>
              <a:cs typeface="Angsana New" pitchFamily="18" charset="-34"/>
            </a:endParaRPr>
          </a:p>
        </p:txBody>
      </p:sp>
      <p:sp>
        <p:nvSpPr>
          <p:cNvPr id="42" name="テキスト ボックス 41"/>
          <p:cNvSpPr txBox="1"/>
          <p:nvPr/>
        </p:nvSpPr>
        <p:spPr>
          <a:xfrm>
            <a:off x="1164420" y="2786064"/>
            <a:ext cx="4529160" cy="1328736"/>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2400" b="1" dirty="0">
                <a:solidFill>
                  <a:schemeClr val="tx1"/>
                </a:solidFill>
                <a:latin typeface="メイリオ" panose="020B0604030504040204" pitchFamily="50" charset="-128"/>
                <a:ea typeface="メイリオ" panose="020B0604030504040204" pitchFamily="50" charset="-128"/>
                <a:cs typeface="Angsana New" pitchFamily="18" charset="-34"/>
              </a:rPr>
              <a:t>ことば</a:t>
            </a:r>
            <a:r>
              <a:rPr lang="ja-JP" altLang="en-US" sz="2400" b="1" dirty="0" smtClean="0">
                <a:solidFill>
                  <a:schemeClr val="tx1"/>
                </a:solidFill>
                <a:latin typeface="メイリオ" panose="020B0604030504040204" pitchFamily="50" charset="-128"/>
                <a:ea typeface="メイリオ" panose="020B0604030504040204" pitchFamily="50" charset="-128"/>
                <a:cs typeface="Angsana New" pitchFamily="18" charset="-34"/>
              </a:rPr>
              <a:t>にならない想いを</a:t>
            </a:r>
            <a:endParaRPr lang="en-US" altLang="ja-JP" sz="2400" b="1" dirty="0" smtClean="0">
              <a:solidFill>
                <a:schemeClr val="tx1"/>
              </a:solidFill>
              <a:latin typeface="メイリオ" panose="020B0604030504040204" pitchFamily="50" charset="-128"/>
              <a:ea typeface="メイリオ" panose="020B0604030504040204" pitchFamily="50" charset="-128"/>
              <a:cs typeface="Angsana New" pitchFamily="18" charset="-34"/>
            </a:endParaRPr>
          </a:p>
          <a:p>
            <a:pPr>
              <a:lnSpc>
                <a:spcPct val="150000"/>
              </a:lnSpc>
            </a:pPr>
            <a:r>
              <a:rPr lang="ja-JP" altLang="en-US" sz="2400" b="1" dirty="0" smtClean="0">
                <a:solidFill>
                  <a:schemeClr val="tx1"/>
                </a:solidFill>
                <a:latin typeface="メイリオ" panose="020B0604030504040204" pitchFamily="50" charset="-128"/>
                <a:ea typeface="メイリオ" panose="020B0604030504040204" pitchFamily="50" charset="-128"/>
                <a:cs typeface="Angsana New" pitchFamily="18" charset="-34"/>
              </a:rPr>
              <a:t>ことばにします。</a:t>
            </a:r>
            <a:endParaRPr lang="ja-JP" altLang="en-US" sz="2400" b="1" dirty="0">
              <a:solidFill>
                <a:schemeClr val="tx1"/>
              </a:solidFill>
              <a:latin typeface="メイリオ" panose="020B0604030504040204" pitchFamily="50" charset="-128"/>
              <a:ea typeface="メイリオ" panose="020B0604030504040204" pitchFamily="50" charset="-128"/>
              <a:cs typeface="Angsana New" pitchFamily="18" charset="-34"/>
            </a:endParaRPr>
          </a:p>
        </p:txBody>
      </p:sp>
      <p:cxnSp>
        <p:nvCxnSpPr>
          <p:cNvPr id="44" name="直線コネクタ 43"/>
          <p:cNvCxnSpPr/>
          <p:nvPr/>
        </p:nvCxnSpPr>
        <p:spPr>
          <a:xfrm>
            <a:off x="1164420" y="4219575"/>
            <a:ext cx="45291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09439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1025426" y="2443914"/>
            <a:ext cx="1806984" cy="18069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Work flow</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8" name="テキスト ボックス 7"/>
          <p:cNvSpPr txBox="1"/>
          <p:nvPr/>
        </p:nvSpPr>
        <p:spPr>
          <a:xfrm>
            <a:off x="1365527" y="2818030"/>
            <a:ext cx="1149570" cy="1147476"/>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ja-JP" altLang="en-US" sz="16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聴く</a:t>
            </a:r>
            <a:endParaRPr lang="en-US" altLang="ja-JP" sz="16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r>
              <a:rPr lang="ja-JP" altLang="en-US" sz="1600" spc="300" dirty="0" smtClean="0">
                <a:solidFill>
                  <a:schemeClr val="bg1"/>
                </a:solidFill>
                <a:latin typeface="メイリオ" panose="020B0604030504040204" pitchFamily="50" charset="-128"/>
                <a:ea typeface="メイリオ" panose="020B0604030504040204" pitchFamily="50" charset="-128"/>
                <a:cs typeface="Angsana New" pitchFamily="18" charset="-34"/>
              </a:rPr>
              <a:t>感じる</a:t>
            </a:r>
            <a:endParaRPr lang="en-US" altLang="ja-JP" sz="16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10" name="テキスト ボックス 9"/>
          <p:cNvSpPr txBox="1"/>
          <p:nvPr/>
        </p:nvSpPr>
        <p:spPr>
          <a:xfrm>
            <a:off x="3172511" y="2423859"/>
            <a:ext cx="2821072" cy="597957"/>
          </a:xfrm>
          <a:prstGeom prst="rect">
            <a:avLst/>
          </a:prstGeom>
        </p:spPr>
        <p:txBody>
          <a:bodyPr vert="horz" wrap="square" lIns="91440" tIns="45720" rIns="91440" bIns="45720" rtlCol="0" anchor="b">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ヒアリング</a:t>
            </a:r>
            <a:endPar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15" name="テキスト ボックス 14"/>
          <p:cNvSpPr txBox="1"/>
          <p:nvPr/>
        </p:nvSpPr>
        <p:spPr>
          <a:xfrm>
            <a:off x="1477537" y="2661984"/>
            <a:ext cx="925551"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400" spc="300" dirty="0" smtClean="0">
                <a:solidFill>
                  <a:schemeClr val="bg1"/>
                </a:solidFill>
                <a:latin typeface="メイリオ" panose="020B0604030504040204" pitchFamily="50" charset="-128"/>
                <a:ea typeface="メイリオ" panose="020B0604030504040204" pitchFamily="50" charset="-128"/>
                <a:cs typeface="Angsana New" pitchFamily="18" charset="-34"/>
              </a:rPr>
              <a:t>1</a:t>
            </a:r>
            <a:endParaRPr lang="ja-JP" altLang="en-US" sz="1400"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32" name="円/楕円 31"/>
          <p:cNvSpPr/>
          <p:nvPr/>
        </p:nvSpPr>
        <p:spPr>
          <a:xfrm>
            <a:off x="1025426" y="4715046"/>
            <a:ext cx="1806984" cy="18069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1365527" y="5089162"/>
            <a:ext cx="1149570" cy="1147476"/>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ja-JP" altLang="en-US" sz="16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調べる</a:t>
            </a:r>
            <a:endParaRPr lang="en-US" altLang="ja-JP" sz="16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r>
              <a:rPr lang="ja-JP" altLang="en-US" sz="16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考える</a:t>
            </a:r>
            <a:endParaRPr lang="en-US" altLang="ja-JP" sz="16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34" name="テキスト ボックス 33"/>
          <p:cNvSpPr txBox="1"/>
          <p:nvPr/>
        </p:nvSpPr>
        <p:spPr>
          <a:xfrm>
            <a:off x="3172511" y="5245324"/>
            <a:ext cx="2821072"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800" b="1" dirty="0" smtClean="0">
                <a:latin typeface="メイリオ" panose="020B0604030504040204" pitchFamily="50" charset="-128"/>
                <a:ea typeface="メイリオ" panose="020B0604030504040204" pitchFamily="50" charset="-128"/>
              </a:rPr>
              <a:t>競合他社の動向、市場トレンド等をふまえ、課題解決のためのコンセプトをご提案します。ここで疑問符が残ると、具体的なコピー制作に進んでもご納得いただけるものになる可能性は低くなります。気になる</a:t>
            </a:r>
            <a:r>
              <a:rPr lang="ja-JP" altLang="en-US" sz="800" b="1" dirty="0">
                <a:latin typeface="メイリオ" panose="020B0604030504040204" pitchFamily="50" charset="-128"/>
                <a:ea typeface="メイリオ" panose="020B0604030504040204" pitchFamily="50" charset="-128"/>
              </a:rPr>
              <a:t>点</a:t>
            </a:r>
            <a:r>
              <a:rPr lang="ja-JP" altLang="en-US" sz="800" b="1" dirty="0" smtClean="0">
                <a:latin typeface="メイリオ" panose="020B0604030504040204" pitchFamily="50" charset="-128"/>
                <a:ea typeface="メイリオ" panose="020B0604030504040204" pitchFamily="50" charset="-128"/>
              </a:rPr>
              <a:t>は何でもおっしゃってください。</a:t>
            </a:r>
            <a:endParaRPr lang="ja-JP" altLang="en-US" sz="700" b="1"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35" name="テキスト ボックス 34"/>
          <p:cNvSpPr txBox="1"/>
          <p:nvPr/>
        </p:nvSpPr>
        <p:spPr>
          <a:xfrm>
            <a:off x="1477537" y="4933116"/>
            <a:ext cx="925551"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400" spc="300" dirty="0" smtClean="0">
                <a:solidFill>
                  <a:schemeClr val="bg1"/>
                </a:solidFill>
                <a:latin typeface="メイリオ" panose="020B0604030504040204" pitchFamily="50" charset="-128"/>
                <a:ea typeface="メイリオ" panose="020B0604030504040204" pitchFamily="50" charset="-128"/>
                <a:cs typeface="Angsana New" pitchFamily="18" charset="-34"/>
              </a:rPr>
              <a:t>2</a:t>
            </a:r>
            <a:endParaRPr lang="ja-JP" altLang="en-US" sz="1400"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36" name="円/楕円 35"/>
          <p:cNvSpPr/>
          <p:nvPr/>
        </p:nvSpPr>
        <p:spPr>
          <a:xfrm>
            <a:off x="1025426" y="6986178"/>
            <a:ext cx="1806984" cy="180698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1365527" y="7360294"/>
            <a:ext cx="1149570" cy="1147476"/>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ja-JP" altLang="en-US" sz="16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表現する</a:t>
            </a:r>
            <a:endParaRPr lang="en-US" altLang="ja-JP" sz="16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38" name="テキスト ボックス 37"/>
          <p:cNvSpPr txBox="1"/>
          <p:nvPr/>
        </p:nvSpPr>
        <p:spPr>
          <a:xfrm>
            <a:off x="3172511" y="7649806"/>
            <a:ext cx="2821072"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800" b="1" dirty="0" smtClean="0">
                <a:latin typeface="メイリオ" panose="020B0604030504040204" pitchFamily="50" charset="-128"/>
                <a:ea typeface="メイリオ" panose="020B0604030504040204" pitchFamily="50" charset="-128"/>
              </a:rPr>
              <a:t>コンセプト＝「何を言うか」が明確になれば、あとは「どう言うか」です。表現上の手法を複数ご提示し、それぞれ具体的なコピー案をご提示します。ご納得いただけるまで、何度でもリライトいたします。コピーが確定したら、それをビジュアルに落とし込んでいきます。</a:t>
            </a:r>
            <a:endParaRPr lang="ja-JP" altLang="en-US" sz="700" b="1"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39" name="テキスト ボックス 38"/>
          <p:cNvSpPr txBox="1"/>
          <p:nvPr/>
        </p:nvSpPr>
        <p:spPr>
          <a:xfrm>
            <a:off x="1477537" y="7204248"/>
            <a:ext cx="925551"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400" spc="300" dirty="0" smtClean="0">
                <a:solidFill>
                  <a:schemeClr val="bg1"/>
                </a:solidFill>
                <a:latin typeface="メイリオ" panose="020B0604030504040204" pitchFamily="50" charset="-128"/>
                <a:ea typeface="メイリオ" panose="020B0604030504040204" pitchFamily="50" charset="-128"/>
                <a:cs typeface="Angsana New" pitchFamily="18" charset="-34"/>
              </a:rPr>
              <a:t>3</a:t>
            </a:r>
            <a:endParaRPr lang="ja-JP" altLang="en-US" sz="1400"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16" name="テキスト ボックス 15"/>
          <p:cNvSpPr txBox="1"/>
          <p:nvPr/>
        </p:nvSpPr>
        <p:spPr>
          <a:xfrm>
            <a:off x="651816" y="209015"/>
            <a:ext cx="5554368"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Y</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amaguchi </a:t>
            </a:r>
            <a:r>
              <a:rPr lang="en-US" altLang="ja-JP"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T</a:t>
            </a:r>
            <a:r>
              <a:rPr lang="en-US" altLang="ja-JP" sz="700" spc="300" dirty="0" smtClean="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rPr>
              <a:t>akashi Works</a:t>
            </a:r>
            <a:endParaRPr lang="ja-JP" altLang="en-US" sz="70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17" name="テキスト ボックス 16"/>
          <p:cNvSpPr txBox="1"/>
          <p:nvPr/>
        </p:nvSpPr>
        <p:spPr>
          <a:xfrm>
            <a:off x="1257300" y="1471668"/>
            <a:ext cx="4529160" cy="633580"/>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800" dirty="0" smtClean="0">
                <a:latin typeface="メイリオ" panose="020B0604030504040204" pitchFamily="50" charset="-128"/>
                <a:ea typeface="メイリオ" panose="020B0604030504040204" pitchFamily="50" charset="-128"/>
              </a:rPr>
              <a:t>まずは、ざっくばらんにお話を聴かせてください。周辺情報をリサーチし、課題解決にむけての方向性をご提案した上でコピー制作を進めてまいります。</a:t>
            </a:r>
            <a:endParaRPr lang="en-US" altLang="ja-JP" sz="800" dirty="0" smtClean="0">
              <a:latin typeface="メイリオ" panose="020B0604030504040204" pitchFamily="50" charset="-128"/>
              <a:ea typeface="メイリオ" panose="020B0604030504040204" pitchFamily="50" charset="-128"/>
            </a:endParaRPr>
          </a:p>
          <a:p>
            <a:pPr>
              <a:lnSpc>
                <a:spcPct val="150000"/>
              </a:lnSpc>
            </a:pPr>
            <a:r>
              <a:rPr lang="ja-JP" altLang="en-US" sz="800" dirty="0">
                <a:latin typeface="メイリオ" panose="020B0604030504040204" pitchFamily="50" charset="-128"/>
                <a:ea typeface="メイリオ" panose="020B0604030504040204" pitchFamily="50" charset="-128"/>
              </a:rPr>
              <a:t>会社や組織の顔となる大切なことば。ご納得いただけるまで何度でもリライトします。</a:t>
            </a:r>
            <a:endParaRPr lang="ja-JP" altLang="en-US" sz="700"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19" name="テキスト ボックス 18"/>
          <p:cNvSpPr txBox="1"/>
          <p:nvPr/>
        </p:nvSpPr>
        <p:spPr>
          <a:xfrm>
            <a:off x="3172511" y="3021817"/>
            <a:ext cx="2821072" cy="963543"/>
          </a:xfrm>
          <a:prstGeom prst="rect">
            <a:avLst/>
          </a:prstGeom>
        </p:spPr>
        <p:txBody>
          <a:bodyPr vert="horz" wrap="square" lIns="91440" tIns="45720" rIns="91440" bIns="45720" rtlCol="0" anchor="t">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800" b="1" dirty="0" smtClean="0">
                <a:latin typeface="メイリオ" panose="020B0604030504040204" pitchFamily="50" charset="-128"/>
                <a:ea typeface="メイリオ" panose="020B0604030504040204" pitchFamily="50" charset="-128"/>
              </a:rPr>
              <a:t>どんな会社</a:t>
            </a:r>
            <a:r>
              <a:rPr lang="ja-JP" altLang="en-US" sz="800" b="1" dirty="0">
                <a:latin typeface="メイリオ" panose="020B0604030504040204" pitchFamily="50" charset="-128"/>
                <a:ea typeface="メイリオ" panose="020B0604030504040204" pitchFamily="50" charset="-128"/>
              </a:rPr>
              <a:t>／</a:t>
            </a:r>
            <a:r>
              <a:rPr lang="ja-JP" altLang="en-US" sz="800" b="1" dirty="0" smtClean="0">
                <a:latin typeface="メイリオ" panose="020B0604030504040204" pitchFamily="50" charset="-128"/>
                <a:ea typeface="メイリオ" panose="020B0604030504040204" pitchFamily="50" charset="-128"/>
              </a:rPr>
              <a:t>ブランドでありたいか、おきかせください。色んな</a:t>
            </a:r>
            <a:r>
              <a:rPr lang="ja-JP" altLang="en-US" sz="800" b="1" dirty="0">
                <a:latin typeface="メイリオ" panose="020B0604030504040204" pitchFamily="50" charset="-128"/>
                <a:ea typeface="メイリオ" panose="020B0604030504040204" pitchFamily="50" charset="-128"/>
              </a:rPr>
              <a:t>質問をさせて頂きます。経営の課題から人事の悩みまで、ときにはプライベートにかかわるお話も出てくるかもしれません</a:t>
            </a:r>
            <a:r>
              <a:rPr lang="ja-JP" altLang="en-US" sz="800" b="1" dirty="0" smtClean="0">
                <a:latin typeface="メイリオ" panose="020B0604030504040204" pitchFamily="50" charset="-128"/>
                <a:ea typeface="メイリオ" panose="020B0604030504040204" pitchFamily="50" charset="-128"/>
              </a:rPr>
              <a:t>。ありのままの気持ちをぶつけてください。</a:t>
            </a:r>
            <a:endParaRPr lang="ja-JP" altLang="en-US" sz="700" b="1" spc="300"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20" name="テキスト ボックス 19"/>
          <p:cNvSpPr txBox="1"/>
          <p:nvPr/>
        </p:nvSpPr>
        <p:spPr>
          <a:xfrm>
            <a:off x="3172511" y="4645995"/>
            <a:ext cx="2821072" cy="597957"/>
          </a:xfrm>
          <a:prstGeom prst="rect">
            <a:avLst/>
          </a:prstGeom>
        </p:spPr>
        <p:txBody>
          <a:bodyPr vert="horz" wrap="square" lIns="91440" tIns="45720" rIns="91440" bIns="45720" rtlCol="0" anchor="b">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リサーチ～コンセプト立案</a:t>
            </a:r>
            <a:endPar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
        <p:nvSpPr>
          <p:cNvPr id="21" name="テキスト ボックス 20"/>
          <p:cNvSpPr txBox="1"/>
          <p:nvPr/>
        </p:nvSpPr>
        <p:spPr>
          <a:xfrm>
            <a:off x="3172511" y="7051849"/>
            <a:ext cx="2821072" cy="597957"/>
          </a:xfrm>
          <a:prstGeom prst="rect">
            <a:avLst/>
          </a:prstGeom>
        </p:spPr>
        <p:txBody>
          <a:bodyPr vert="horz" wrap="square" lIns="91440" tIns="45720" rIns="91440" bIns="45720" rtlCol="0" anchor="b">
            <a:noAutofit/>
          </a:bodyP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rPr>
              <a:t>コピー制作・ビジュアル制作</a:t>
            </a:r>
            <a:endPar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Angsana New" pitchFamily="18" charset="-34"/>
            </a:endParaRPr>
          </a:p>
        </p:txBody>
      </p:sp>
    </p:spTree>
    <p:extLst>
      <p:ext uri="{BB962C8B-B14F-4D97-AF65-F5344CB8AC3E}">
        <p14:creationId xmlns:p14="http://schemas.microsoft.com/office/powerpoint/2010/main" val="29216341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a:latin typeface="小塚ゴシック Pr6N EL" panose="020B0200000000000000" pitchFamily="34" charset="-128"/>
                <a:ea typeface="小塚ゴシック Pr6N EL" panose="020B0200000000000000" pitchFamily="34" charset="-128"/>
              </a:rPr>
              <a:t>Corporate  </a:t>
            </a:r>
            <a:r>
              <a:rPr lang="en-US" altLang="ja-JP" sz="700" spc="200" dirty="0" smtClean="0">
                <a:latin typeface="小塚ゴシック Pr6N EL" panose="020B0200000000000000" pitchFamily="34" charset="-128"/>
                <a:ea typeface="小塚ゴシック Pr6N EL" panose="020B0200000000000000" pitchFamily="34" charset="-128"/>
              </a:rPr>
              <a:t>statements</a:t>
            </a:r>
            <a:endParaRPr lang="ja-JP" altLang="en-US" sz="700" spc="200" dirty="0">
              <a:latin typeface="小塚ゴシック Pr6N EL" panose="020B0200000000000000" pitchFamily="34" charset="-128"/>
              <a:ea typeface="小塚ゴシック Pr6N EL" panose="020B0200000000000000" pitchFamily="34" charset="-128"/>
            </a:endParaRPr>
          </a:p>
        </p:txBody>
      </p:sp>
      <p:grpSp>
        <p:nvGrpSpPr>
          <p:cNvPr id="12" name="グループ化 11"/>
          <p:cNvGrpSpPr/>
          <p:nvPr/>
        </p:nvGrpSpPr>
        <p:grpSpPr>
          <a:xfrm rot="5400000">
            <a:off x="475318" y="175849"/>
            <a:ext cx="66754" cy="352224"/>
            <a:chOff x="847493" y="-2940193"/>
            <a:chExt cx="2141039" cy="11297042"/>
          </a:xfrm>
        </p:grpSpPr>
        <p:sp>
          <p:nvSpPr>
            <p:cNvPr id="13" name="円/楕円 12"/>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4"/>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正方形/長方形 4"/>
          <p:cNvSpPr/>
          <p:nvPr/>
        </p:nvSpPr>
        <p:spPr>
          <a:xfrm>
            <a:off x="876300" y="3492500"/>
            <a:ext cx="5086350" cy="1200329"/>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姫路</a:t>
            </a:r>
            <a:r>
              <a:rPr lang="ja-JP" altLang="en-US" sz="1200" dirty="0">
                <a:latin typeface="メイリオ" panose="020B0604030504040204" pitchFamily="50" charset="-128"/>
                <a:ea typeface="メイリオ" panose="020B0604030504040204" pitchFamily="50" charset="-128"/>
              </a:rPr>
              <a:t>工業</a:t>
            </a:r>
            <a:r>
              <a:rPr lang="ja-JP" altLang="en-US" sz="1200" dirty="0" smtClean="0">
                <a:latin typeface="メイリオ" panose="020B0604030504040204" pitchFamily="50" charset="-128"/>
                <a:ea typeface="メイリオ" panose="020B0604030504040204" pitchFamily="50" charset="-128"/>
              </a:rPr>
              <a:t>団地に拠点を構え、</a:t>
            </a:r>
            <a:r>
              <a:rPr lang="en-US" altLang="ja-JP" sz="1200" dirty="0">
                <a:latin typeface="メイリオ" panose="020B0604030504040204" pitchFamily="50" charset="-128"/>
                <a:ea typeface="メイリオ" panose="020B0604030504040204" pitchFamily="50" charset="-128"/>
              </a:rPr>
              <a:t> 2015</a:t>
            </a:r>
            <a:r>
              <a:rPr lang="ja-JP" altLang="en-US" sz="1200" dirty="0">
                <a:latin typeface="メイリオ" panose="020B0604030504040204" pitchFamily="50" charset="-128"/>
                <a:ea typeface="メイリオ" panose="020B0604030504040204" pitchFamily="50" charset="-128"/>
              </a:rPr>
              <a:t>年</a:t>
            </a:r>
            <a:r>
              <a:rPr lang="ja-JP" altLang="en-US" sz="1200" dirty="0" smtClean="0">
                <a:latin typeface="メイリオ" panose="020B0604030504040204" pitchFamily="50" charset="-128"/>
                <a:ea typeface="メイリオ" panose="020B0604030504040204" pitchFamily="50" charset="-128"/>
              </a:rPr>
              <a:t>で創業</a:t>
            </a:r>
            <a:r>
              <a:rPr lang="en-US" altLang="zh-TW" sz="1200" dirty="0" smtClean="0">
                <a:latin typeface="メイリオ" panose="020B0604030504040204" pitchFamily="50" charset="-128"/>
                <a:ea typeface="メイリオ" panose="020B0604030504040204" pitchFamily="50" charset="-128"/>
              </a:rPr>
              <a:t>75</a:t>
            </a:r>
            <a:r>
              <a:rPr lang="zh-TW" altLang="en-US" sz="1200" dirty="0" smtClean="0">
                <a:latin typeface="メイリオ" panose="020B0604030504040204" pitchFamily="50" charset="-128"/>
                <a:ea typeface="メイリオ" panose="020B0604030504040204" pitchFamily="50" charset="-128"/>
              </a:rPr>
              <a:t>周年</a:t>
            </a:r>
            <a:r>
              <a:rPr lang="ja-JP" altLang="en-US" sz="1200" dirty="0" smtClean="0">
                <a:latin typeface="メイリオ" panose="020B0604030504040204" pitchFamily="50" charset="-128"/>
                <a:ea typeface="メイリオ" panose="020B0604030504040204" pitchFamily="50" charset="-128"/>
              </a:rPr>
              <a:t>となる</a:t>
            </a:r>
            <a:endParaRPr lang="en-US" altLang="ja-JP" sz="1200" dirty="0" smtClean="0">
              <a:latin typeface="メイリオ" panose="020B0604030504040204" pitchFamily="50" charset="-128"/>
              <a:ea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rPr>
              <a:t>重工業</a:t>
            </a:r>
            <a:r>
              <a:rPr lang="ja-JP" altLang="en-US" sz="1200" dirty="0">
                <a:latin typeface="メイリオ" panose="020B0604030504040204" pitchFamily="50" charset="-128"/>
                <a:ea typeface="メイリオ" panose="020B0604030504040204" pitchFamily="50" charset="-128"/>
              </a:rPr>
              <a:t>メーカー</a:t>
            </a:r>
            <a:r>
              <a:rPr lang="zh-TW" altLang="en-US" sz="1200" dirty="0" smtClean="0">
                <a:latin typeface="メイリオ" panose="020B0604030504040204" pitchFamily="50" charset="-128"/>
                <a:ea typeface="メイリオ" panose="020B0604030504040204" pitchFamily="50" charset="-128"/>
              </a:rPr>
              <a:t>。</a:t>
            </a:r>
            <a:endParaRPr lang="en-US" altLang="zh-TW" sz="1200" dirty="0" smtClean="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rPr>
              <a:t>「</a:t>
            </a:r>
            <a:r>
              <a:rPr lang="en-US" altLang="ja-JP" sz="1200" dirty="0" smtClean="0">
                <a:latin typeface="メイリオ" panose="020B0604030504040204" pitchFamily="50" charset="-128"/>
                <a:ea typeface="メイリオ" panose="020B0604030504040204" pitchFamily="50" charset="-128"/>
              </a:rPr>
              <a:t>2020</a:t>
            </a:r>
            <a:r>
              <a:rPr lang="ja-JP" altLang="en-US" sz="1200" dirty="0" smtClean="0">
                <a:latin typeface="メイリオ" panose="020B0604030504040204" pitchFamily="50" charset="-128"/>
                <a:ea typeface="メイリオ" panose="020B0604030504040204" pitchFamily="50" charset="-128"/>
              </a:rPr>
              <a:t>年の</a:t>
            </a:r>
            <a:r>
              <a:rPr lang="en-US" altLang="ja-JP" sz="1200" dirty="0" smtClean="0">
                <a:latin typeface="メイリオ" panose="020B0604030504040204" pitchFamily="50" charset="-128"/>
                <a:ea typeface="メイリオ" panose="020B0604030504040204" pitchFamily="50" charset="-128"/>
              </a:rPr>
              <a:t>80</a:t>
            </a:r>
            <a:r>
              <a:rPr lang="ja-JP" altLang="en-US" sz="1200" dirty="0" smtClean="0">
                <a:latin typeface="メイリオ" panose="020B0604030504040204" pitchFamily="50" charset="-128"/>
                <a:ea typeface="メイリオ" panose="020B0604030504040204" pitchFamily="50" charset="-128"/>
              </a:rPr>
              <a:t>周年に向けて、多角化している事業を総括するメッセージを構築したい。社内に漂うネガティブな“中小企業感”を払拭し、従業員</a:t>
            </a:r>
            <a:r>
              <a:rPr lang="ja-JP" altLang="en-US" sz="1200" dirty="0">
                <a:latin typeface="メイリオ" panose="020B0604030504040204" pitchFamily="50" charset="-128"/>
                <a:ea typeface="メイリオ" panose="020B0604030504040204" pitchFamily="50" charset="-128"/>
              </a:rPr>
              <a:t>の</a:t>
            </a:r>
            <a:r>
              <a:rPr lang="ja-JP" altLang="en-US" sz="1200" dirty="0" smtClean="0">
                <a:latin typeface="メイリオ" panose="020B0604030504040204" pitchFamily="50" charset="-128"/>
                <a:ea typeface="メイリオ" panose="020B0604030504040204" pitchFamily="50" charset="-128"/>
              </a:rPr>
              <a:t>モチベーションを底上げしたい。」</a:t>
            </a:r>
            <a:endParaRPr lang="ja-JP" altLang="en-US" sz="1200"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885825" y="1425300"/>
            <a:ext cx="5086350" cy="369332"/>
          </a:xfrm>
          <a:prstGeom prst="rect">
            <a:avLst/>
          </a:prstGeom>
        </p:spPr>
        <p:txBody>
          <a:bodyPr wrap="square">
            <a:spAutoFit/>
          </a:bodyPr>
          <a:lstStyle/>
          <a:p>
            <a:pPr algn="ctr"/>
            <a:r>
              <a:rPr lang="ja-JP" altLang="en-US" dirty="0" smtClean="0">
                <a:latin typeface="メイリオ" panose="020B0604030504040204" pitchFamily="50" charset="-128"/>
                <a:ea typeface="メイリオ" panose="020B0604030504040204" pitchFamily="50" charset="-128"/>
              </a:rPr>
              <a:t>　日本電研工業株式会社 様</a:t>
            </a:r>
            <a:endParaRPr lang="ja-JP" altLang="en-US"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latin typeface="小塚ゴシック Pr6N EL" panose="020B0200000000000000" pitchFamily="34" charset="-128"/>
                <a:ea typeface="小塚ゴシック Pr6N EL" panose="020B0200000000000000" pitchFamily="34" charset="-128"/>
              </a:rPr>
              <a:t>Case 1</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grpSp>
        <p:nvGrpSpPr>
          <p:cNvPr id="10" name="グループ化 9"/>
          <p:cNvGrpSpPr/>
          <p:nvPr/>
        </p:nvGrpSpPr>
        <p:grpSpPr>
          <a:xfrm>
            <a:off x="2940572" y="2160044"/>
            <a:ext cx="976856" cy="976856"/>
            <a:chOff x="1025426" y="2443914"/>
            <a:chExt cx="1806984" cy="1806984"/>
          </a:xfrm>
        </p:grpSpPr>
        <p:sp>
          <p:nvSpPr>
            <p:cNvPr id="20" name="円/楕円 19"/>
            <p:cNvSpPr/>
            <p:nvPr/>
          </p:nvSpPr>
          <p:spPr>
            <a:xfrm>
              <a:off x="1025426" y="2443914"/>
              <a:ext cx="1806984" cy="18069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1365527" y="2818030"/>
              <a:ext cx="1149570" cy="1147476"/>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ja-JP" altLang="en-US"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聴く</a:t>
              </a:r>
              <a:endPar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r>
                <a:rPr lang="ja-JP" altLang="en-US"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感じる</a:t>
              </a:r>
              <a:endPar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24" name="テキスト ボックス 23"/>
            <p:cNvSpPr txBox="1"/>
            <p:nvPr/>
          </p:nvSpPr>
          <p:spPr>
            <a:xfrm>
              <a:off x="1477537" y="2661984"/>
              <a:ext cx="925551"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1</a:t>
              </a:r>
              <a:endParaRPr lang="ja-JP" altLang="en-US" sz="800"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grpSp>
      <p:sp>
        <p:nvSpPr>
          <p:cNvPr id="25" name="正方形/長方形 24"/>
          <p:cNvSpPr/>
          <p:nvPr/>
        </p:nvSpPr>
        <p:spPr>
          <a:xfrm>
            <a:off x="876300" y="6518110"/>
            <a:ext cx="5086350" cy="1200329"/>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全国的な知名度はないが、兵庫における東芝の事業パートナーであり、新日鐵、神戸製鋼、山陽特殊製鋼</a:t>
            </a:r>
            <a:r>
              <a:rPr lang="ja-JP" altLang="en-US" sz="1200" dirty="0">
                <a:latin typeface="メイリオ" panose="020B0604030504040204" pitchFamily="50" charset="-128"/>
                <a:ea typeface="メイリオ" panose="020B0604030504040204" pitchFamily="50" charset="-128"/>
              </a:rPr>
              <a:t>といった</a:t>
            </a:r>
            <a:r>
              <a:rPr lang="ja-JP" altLang="en-US" sz="1200" dirty="0" smtClean="0">
                <a:latin typeface="メイリオ" panose="020B0604030504040204" pitchFamily="50" charset="-128"/>
                <a:ea typeface="メイリオ" panose="020B0604030504040204" pitchFamily="50" charset="-128"/>
              </a:rPr>
              <a:t>グローバルメーカーの工場の安定稼働を支えている優良企業である。基幹事業である大型モーターの取り扱いにかけては、九州の某社とシェアを二分する業界最大手。ただ、全国からの受注窓口となるサイトの整備が進んでおらず広報面で競合に遅れを取っている感は否めない。</a:t>
            </a:r>
            <a:endParaRPr lang="en-US" altLang="ja-JP" sz="1200" dirty="0" smtClean="0">
              <a:latin typeface="メイリオ" panose="020B0604030504040204" pitchFamily="50" charset="-128"/>
              <a:ea typeface="メイリオ" panose="020B0604030504040204" pitchFamily="50" charset="-128"/>
            </a:endParaRPr>
          </a:p>
        </p:txBody>
      </p:sp>
      <p:sp>
        <p:nvSpPr>
          <p:cNvPr id="27" name="円/楕円 26"/>
          <p:cNvSpPr/>
          <p:nvPr/>
        </p:nvSpPr>
        <p:spPr>
          <a:xfrm>
            <a:off x="2940572" y="5150894"/>
            <a:ext cx="976856" cy="9768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3124431" y="5353141"/>
            <a:ext cx="621458" cy="620326"/>
          </a:xfrm>
          <a:prstGeom prst="rect">
            <a:avLst/>
          </a:prstGeom>
          <a:solidFill>
            <a:schemeClr val="accent5"/>
          </a:solidFill>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ja-JP" altLang="en-US"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調べる考える</a:t>
            </a:r>
            <a:endPar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29" name="テキスト ボックス 28"/>
          <p:cNvSpPr txBox="1"/>
          <p:nvPr/>
        </p:nvSpPr>
        <p:spPr>
          <a:xfrm>
            <a:off x="3184983" y="5268783"/>
            <a:ext cx="500353" cy="168716"/>
          </a:xfrm>
          <a:prstGeom prst="rect">
            <a:avLst/>
          </a:prstGeom>
          <a:solidFill>
            <a:schemeClr val="accent5"/>
          </a:solidFill>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2</a:t>
            </a:r>
            <a:endParaRPr lang="ja-JP" altLang="en-US" sz="800"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30" name="正方形/長方形 29"/>
          <p:cNvSpPr/>
          <p:nvPr/>
        </p:nvSpPr>
        <p:spPr>
          <a:xfrm>
            <a:off x="876300" y="7796573"/>
            <a:ext cx="5086350" cy="1277273"/>
          </a:xfrm>
          <a:prstGeom prst="rect">
            <a:avLst/>
          </a:prstGeom>
        </p:spPr>
        <p:txBody>
          <a:bodyPr wrap="square">
            <a:spAutoFit/>
          </a:bodyPr>
          <a:lstStyle/>
          <a:p>
            <a:endParaRPr lang="en-US" altLang="ja-JP" sz="1400" dirty="0">
              <a:latin typeface="游ゴシック" panose="020B0400000000000000" pitchFamily="50" charset="-128"/>
              <a:ea typeface="游ゴシック" panose="020B0400000000000000" pitchFamily="50" charset="-128"/>
            </a:endParaRPr>
          </a:p>
          <a:p>
            <a:r>
              <a:rPr lang="ja-JP" altLang="en-US" sz="1050" dirty="0" smtClean="0">
                <a:latin typeface="游ゴシック" panose="020B0400000000000000" pitchFamily="50" charset="-128"/>
                <a:ea typeface="游ゴシック" panose="020B0400000000000000" pitchFamily="50" charset="-128"/>
              </a:rPr>
              <a:t>ブランド構築に向けてのキーコンセプト</a:t>
            </a:r>
            <a:endParaRPr lang="en-US" altLang="ja-JP" sz="1050" dirty="0" smtClean="0">
              <a:latin typeface="游ゴシック" panose="020B0400000000000000" pitchFamily="50" charset="-128"/>
              <a:ea typeface="游ゴシック" panose="020B0400000000000000" pitchFamily="50" charset="-128"/>
            </a:endParaRPr>
          </a:p>
          <a:p>
            <a:endParaRPr lang="en-US" altLang="ja-JP" sz="1050" dirty="0" smtClean="0">
              <a:latin typeface="游ゴシック" panose="020B0400000000000000" pitchFamily="50" charset="-128"/>
              <a:ea typeface="游ゴシック" panose="020B0400000000000000" pitchFamily="50" charset="-128"/>
            </a:endParaRPr>
          </a:p>
          <a:p>
            <a:r>
              <a:rPr lang="ja-JP" altLang="en-US" sz="1400" b="1" dirty="0" smtClean="0">
                <a:latin typeface="游ゴシック" panose="020B0400000000000000" pitchFamily="50" charset="-128"/>
                <a:ea typeface="游ゴシック" panose="020B0400000000000000" pitchFamily="50" charset="-128"/>
              </a:rPr>
              <a:t>日本を代表する企業の心臓部を支える企業</a:t>
            </a:r>
            <a:r>
              <a:rPr lang="ja-JP" altLang="en-US" sz="1400" dirty="0" smtClean="0">
                <a:latin typeface="游ゴシック" panose="020B0400000000000000" pitchFamily="50" charset="-128"/>
                <a:ea typeface="游ゴシック" panose="020B0400000000000000" pitchFamily="50" charset="-128"/>
              </a:rPr>
              <a:t>であることを端的に伝える。</a:t>
            </a:r>
            <a:r>
              <a:rPr lang="ja-JP" altLang="en-US" sz="1400" b="1" dirty="0">
                <a:latin typeface="游ゴシック" panose="020B0400000000000000" pitchFamily="50" charset="-128"/>
                <a:ea typeface="游ゴシック" panose="020B0400000000000000" pitchFamily="50" charset="-128"/>
              </a:rPr>
              <a:t>高度な</a:t>
            </a:r>
            <a:r>
              <a:rPr lang="ja-JP" altLang="en-US" sz="1400" b="1" dirty="0" smtClean="0">
                <a:latin typeface="游ゴシック" panose="020B0400000000000000" pitchFamily="50" charset="-128"/>
                <a:ea typeface="游ゴシック" panose="020B0400000000000000" pitchFamily="50" charset="-128"/>
              </a:rPr>
              <a:t>技術</a:t>
            </a:r>
            <a:r>
              <a:rPr lang="ja-JP" altLang="en-US" sz="1400" dirty="0" smtClean="0">
                <a:latin typeface="游ゴシック" panose="020B0400000000000000" pitchFamily="50" charset="-128"/>
                <a:ea typeface="游ゴシック" panose="020B0400000000000000" pitchFamily="50" charset="-128"/>
              </a:rPr>
              <a:t>と</a:t>
            </a:r>
            <a:r>
              <a:rPr lang="ja-JP" altLang="en-US" sz="1400" b="1" dirty="0" smtClean="0">
                <a:latin typeface="游ゴシック" panose="020B0400000000000000" pitchFamily="50" charset="-128"/>
                <a:ea typeface="游ゴシック" panose="020B0400000000000000" pitchFamily="50" charset="-128"/>
              </a:rPr>
              <a:t>誠実な企業風土</a:t>
            </a:r>
            <a:r>
              <a:rPr lang="ja-JP" altLang="en-US" sz="1400" dirty="0" smtClean="0">
                <a:latin typeface="游ゴシック" panose="020B0400000000000000" pitchFamily="50" charset="-128"/>
                <a:ea typeface="游ゴシック" panose="020B0400000000000000" pitchFamily="50" charset="-128"/>
              </a:rPr>
              <a:t>が</a:t>
            </a:r>
            <a:r>
              <a:rPr lang="ja-JP" altLang="en-US" sz="1400" b="1" dirty="0" smtClean="0">
                <a:latin typeface="游ゴシック" panose="020B0400000000000000" pitchFamily="50" charset="-128"/>
                <a:ea typeface="游ゴシック" panose="020B0400000000000000" pitchFamily="50" charset="-128"/>
              </a:rPr>
              <a:t>信頼</a:t>
            </a:r>
            <a:r>
              <a:rPr lang="ja-JP" altLang="en-US" sz="1400" dirty="0" smtClean="0">
                <a:latin typeface="游ゴシック" panose="020B0400000000000000" pitchFamily="50" charset="-128"/>
                <a:ea typeface="游ゴシック" panose="020B0400000000000000" pitchFamily="50" charset="-128"/>
              </a:rPr>
              <a:t>をあつめていることも言外に伝える。</a:t>
            </a:r>
            <a:endParaRPr lang="en-US" altLang="ja-JP"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5130140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a:latin typeface="小塚ゴシック Pr6N EL" panose="020B0200000000000000" pitchFamily="34" charset="-128"/>
                <a:ea typeface="小塚ゴシック Pr6N EL" panose="020B0200000000000000" pitchFamily="34" charset="-128"/>
              </a:rPr>
              <a:t>Corporate  </a:t>
            </a:r>
            <a:r>
              <a:rPr lang="en-US" altLang="ja-JP" sz="700" spc="200" dirty="0" smtClean="0">
                <a:latin typeface="小塚ゴシック Pr6N EL" panose="020B0200000000000000" pitchFamily="34" charset="-128"/>
                <a:ea typeface="小塚ゴシック Pr6N EL" panose="020B0200000000000000" pitchFamily="34" charset="-128"/>
              </a:rPr>
              <a:t>statements</a:t>
            </a:r>
            <a:endParaRPr lang="ja-JP" altLang="en-US" sz="700" spc="200" dirty="0">
              <a:latin typeface="小塚ゴシック Pr6N EL" panose="020B0200000000000000" pitchFamily="34" charset="-128"/>
              <a:ea typeface="小塚ゴシック Pr6N EL" panose="020B0200000000000000" pitchFamily="34" charset="-128"/>
            </a:endParaRPr>
          </a:p>
        </p:txBody>
      </p:sp>
      <p:grpSp>
        <p:nvGrpSpPr>
          <p:cNvPr id="12" name="グループ化 11"/>
          <p:cNvGrpSpPr/>
          <p:nvPr/>
        </p:nvGrpSpPr>
        <p:grpSpPr>
          <a:xfrm rot="5400000">
            <a:off x="475318" y="175849"/>
            <a:ext cx="66754" cy="352224"/>
            <a:chOff x="847493" y="-2940193"/>
            <a:chExt cx="2141039" cy="11297042"/>
          </a:xfrm>
        </p:grpSpPr>
        <p:sp>
          <p:nvSpPr>
            <p:cNvPr id="13" name="円/楕円 12"/>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4"/>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p:cNvSpPr/>
          <p:nvPr/>
        </p:nvSpPr>
        <p:spPr>
          <a:xfrm>
            <a:off x="885825" y="1425300"/>
            <a:ext cx="5086350" cy="369332"/>
          </a:xfrm>
          <a:prstGeom prst="rect">
            <a:avLst/>
          </a:prstGeom>
        </p:spPr>
        <p:txBody>
          <a:bodyPr wrap="square">
            <a:spAutoFit/>
          </a:bodyPr>
          <a:lstStyle/>
          <a:p>
            <a:pPr algn="ctr"/>
            <a:r>
              <a:rPr lang="ja-JP" altLang="en-US" dirty="0" smtClean="0">
                <a:latin typeface="メイリオ" panose="020B0604030504040204" pitchFamily="50" charset="-128"/>
                <a:ea typeface="メイリオ" panose="020B0604030504040204" pitchFamily="50" charset="-128"/>
              </a:rPr>
              <a:t>　日本電研工業株式会社 様</a:t>
            </a:r>
            <a:endParaRPr lang="ja-JP" altLang="en-US"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876300" y="4222482"/>
            <a:ext cx="5086350" cy="3724096"/>
          </a:xfrm>
          <a:prstGeom prst="rect">
            <a:avLst/>
          </a:prstGeom>
        </p:spPr>
        <p:txBody>
          <a:bodyPr wrap="square">
            <a:spAutoFit/>
          </a:bodyPr>
          <a:lstStyle/>
          <a:p>
            <a:pPr algn="ctr"/>
            <a:r>
              <a:rPr lang="ja-JP" altLang="en-US" sz="1200" dirty="0" smtClean="0">
                <a:latin typeface="游ゴシック" panose="020B0400000000000000" pitchFamily="50" charset="-128"/>
                <a:ea typeface="游ゴシック" panose="020B0400000000000000" pitchFamily="50" charset="-128"/>
              </a:rPr>
              <a:t>メインコピー</a:t>
            </a:r>
            <a:endParaRPr lang="en-US" altLang="ja-JP" sz="1200" dirty="0" smtClean="0">
              <a:latin typeface="游ゴシック" panose="020B0400000000000000" pitchFamily="50" charset="-128"/>
              <a:ea typeface="游ゴシック" panose="020B0400000000000000" pitchFamily="50" charset="-128"/>
            </a:endParaRPr>
          </a:p>
          <a:p>
            <a:pPr algn="ctr"/>
            <a:endParaRPr lang="en-US" altLang="ja-JP" dirty="0" smtClean="0">
              <a:latin typeface="游ゴシック" panose="020B0400000000000000" pitchFamily="50" charset="-128"/>
              <a:ea typeface="游ゴシック" panose="020B0400000000000000" pitchFamily="50" charset="-128"/>
            </a:endParaRPr>
          </a:p>
          <a:p>
            <a:pPr algn="ctr"/>
            <a:r>
              <a:rPr lang="ja-JP" altLang="en-US" b="1" dirty="0" smtClean="0">
                <a:latin typeface="游ゴシック" panose="020B0400000000000000" pitchFamily="50" charset="-128"/>
                <a:ea typeface="游ゴシック" panose="020B0400000000000000" pitchFamily="50" charset="-128"/>
              </a:rPr>
              <a:t>日本のものづくりを支える力になる。</a:t>
            </a:r>
            <a:endParaRPr lang="en-US" altLang="ja-JP" b="1" dirty="0" smtClean="0">
              <a:latin typeface="游ゴシック" panose="020B0400000000000000" pitchFamily="50" charset="-128"/>
              <a:ea typeface="游ゴシック" panose="020B0400000000000000" pitchFamily="50" charset="-128"/>
            </a:endParaRPr>
          </a:p>
          <a:p>
            <a:pPr algn="ctr"/>
            <a:endParaRPr lang="en-US" altLang="ja-JP" b="1" dirty="0" smtClean="0">
              <a:latin typeface="游ゴシック" panose="020B0400000000000000" pitchFamily="50" charset="-128"/>
              <a:ea typeface="游ゴシック" panose="020B0400000000000000" pitchFamily="50" charset="-128"/>
            </a:endParaRPr>
          </a:p>
          <a:p>
            <a:pPr algn="ctr"/>
            <a:endParaRPr lang="ja-JP" altLang="en-US" b="1" dirty="0" smtClean="0">
              <a:latin typeface="游ゴシック" panose="020B0400000000000000" pitchFamily="50" charset="-128"/>
              <a:ea typeface="游ゴシック" panose="020B0400000000000000" pitchFamily="50" charset="-128"/>
            </a:endParaRPr>
          </a:p>
          <a:p>
            <a:pPr algn="ctr"/>
            <a:r>
              <a:rPr lang="ja-JP" altLang="en-US" sz="1200" dirty="0" smtClean="0">
                <a:latin typeface="游ゴシック" panose="020B0400000000000000" pitchFamily="50" charset="-128"/>
                <a:ea typeface="游ゴシック" panose="020B0400000000000000" pitchFamily="50" charset="-128"/>
              </a:rPr>
              <a:t>ボディコピー</a:t>
            </a:r>
            <a:endParaRPr lang="en-US" altLang="ja-JP" sz="1200" dirty="0" smtClean="0">
              <a:latin typeface="游ゴシック" panose="020B0400000000000000" pitchFamily="50" charset="-128"/>
              <a:ea typeface="游ゴシック" panose="020B0400000000000000" pitchFamily="50" charset="-128"/>
            </a:endParaRPr>
          </a:p>
          <a:p>
            <a:pPr algn="ctr"/>
            <a:endParaRPr lang="en-US" altLang="ja-JP" sz="1200" dirty="0" smtClean="0">
              <a:latin typeface="游ゴシック" panose="020B0400000000000000" pitchFamily="50" charset="-128"/>
              <a:ea typeface="游ゴシック" panose="020B0400000000000000" pitchFamily="50" charset="-128"/>
            </a:endParaRPr>
          </a:p>
          <a:p>
            <a:pPr algn="ctr"/>
            <a:r>
              <a:rPr lang="ja-JP" altLang="en-US" sz="1600" dirty="0">
                <a:latin typeface="游ゴシック" panose="020B0400000000000000" pitchFamily="50" charset="-128"/>
                <a:ea typeface="游ゴシック" panose="020B0400000000000000" pitchFamily="50" charset="-128"/>
              </a:rPr>
              <a:t>ＤＥＮＫＥＮの仕事は、決して“主役”ではありません。</a:t>
            </a:r>
          </a:p>
          <a:p>
            <a:pPr algn="ctr"/>
            <a:endParaRPr lang="ja-JP" altLang="en-US" sz="1600" dirty="0">
              <a:latin typeface="游ゴシック" panose="020B0400000000000000" pitchFamily="50" charset="-128"/>
              <a:ea typeface="游ゴシック" panose="020B0400000000000000" pitchFamily="50" charset="-128"/>
            </a:endParaRPr>
          </a:p>
          <a:p>
            <a:pPr algn="ctr"/>
            <a:r>
              <a:rPr lang="ja-JP" altLang="en-US" sz="1600" dirty="0">
                <a:latin typeface="游ゴシック" panose="020B0400000000000000" pitchFamily="50" charset="-128"/>
                <a:ea typeface="游ゴシック" panose="020B0400000000000000" pitchFamily="50" charset="-128"/>
              </a:rPr>
              <a:t>お客様が、「ものづくり」を</a:t>
            </a:r>
            <a:r>
              <a:rPr lang="ja-JP" altLang="en-US" sz="1600" dirty="0" smtClean="0">
                <a:latin typeface="游ゴシック" panose="020B0400000000000000" pitchFamily="50" charset="-128"/>
                <a:ea typeface="游ゴシック" panose="020B0400000000000000" pitchFamily="50" charset="-128"/>
              </a:rPr>
              <a:t>通して</a:t>
            </a:r>
            <a:endParaRPr lang="en-US" altLang="ja-JP" sz="1600" dirty="0" smtClean="0">
              <a:latin typeface="游ゴシック" panose="020B0400000000000000" pitchFamily="50" charset="-128"/>
              <a:ea typeface="游ゴシック" panose="020B0400000000000000" pitchFamily="50" charset="-128"/>
            </a:endParaRPr>
          </a:p>
          <a:p>
            <a:pPr algn="ctr"/>
            <a:r>
              <a:rPr lang="ja-JP" altLang="en-US" sz="1600" dirty="0" smtClean="0">
                <a:latin typeface="游ゴシック" panose="020B0400000000000000" pitchFamily="50" charset="-128"/>
                <a:ea typeface="游ゴシック" panose="020B0400000000000000" pitchFamily="50" charset="-128"/>
              </a:rPr>
              <a:t>世界</a:t>
            </a:r>
            <a:r>
              <a:rPr lang="ja-JP" altLang="en-US" sz="1600" dirty="0">
                <a:latin typeface="游ゴシック" panose="020B0400000000000000" pitchFamily="50" charset="-128"/>
                <a:ea typeface="游ゴシック" panose="020B0400000000000000" pitchFamily="50" charset="-128"/>
              </a:rPr>
              <a:t>から信頼</a:t>
            </a:r>
            <a:r>
              <a:rPr lang="ja-JP" altLang="en-US" sz="1600" dirty="0" smtClean="0">
                <a:latin typeface="游ゴシック" panose="020B0400000000000000" pitchFamily="50" charset="-128"/>
                <a:ea typeface="游ゴシック" panose="020B0400000000000000" pitchFamily="50" charset="-128"/>
              </a:rPr>
              <a:t>をあつめ</a:t>
            </a:r>
            <a:r>
              <a:rPr lang="ja-JP" altLang="en-US" sz="1600" dirty="0">
                <a:latin typeface="游ゴシック" panose="020B0400000000000000" pitchFamily="50" charset="-128"/>
                <a:ea typeface="游ゴシック" panose="020B0400000000000000" pitchFamily="50" charset="-128"/>
              </a:rPr>
              <a:t>発展していく姿を</a:t>
            </a:r>
            <a:r>
              <a:rPr lang="ja-JP" altLang="en-US" sz="1600" dirty="0" smtClean="0">
                <a:latin typeface="游ゴシック" panose="020B0400000000000000" pitchFamily="50" charset="-128"/>
                <a:ea typeface="游ゴシック" panose="020B0400000000000000" pitchFamily="50" charset="-128"/>
              </a:rPr>
              <a:t>、</a:t>
            </a:r>
            <a:endParaRPr lang="en-US" altLang="ja-JP" sz="1600" dirty="0" smtClean="0">
              <a:latin typeface="游ゴシック" panose="020B0400000000000000" pitchFamily="50" charset="-128"/>
              <a:ea typeface="游ゴシック" panose="020B0400000000000000" pitchFamily="50" charset="-128"/>
            </a:endParaRPr>
          </a:p>
          <a:p>
            <a:pPr algn="ctr"/>
            <a:r>
              <a:rPr lang="ja-JP" altLang="en-US" sz="1600" dirty="0" smtClean="0">
                <a:latin typeface="游ゴシック" panose="020B0400000000000000" pitchFamily="50" charset="-128"/>
                <a:ea typeface="游ゴシック" panose="020B0400000000000000" pitchFamily="50" charset="-128"/>
              </a:rPr>
              <a:t>そば</a:t>
            </a:r>
            <a:r>
              <a:rPr lang="ja-JP" altLang="en-US" sz="1600" dirty="0">
                <a:latin typeface="游ゴシック" panose="020B0400000000000000" pitchFamily="50" charset="-128"/>
                <a:ea typeface="游ゴシック" panose="020B0400000000000000" pitchFamily="50" charset="-128"/>
              </a:rPr>
              <a:t>で確実に支えるパートナー</a:t>
            </a:r>
            <a:r>
              <a:rPr lang="ja-JP" altLang="en-US" sz="1600" dirty="0" smtClean="0">
                <a:latin typeface="游ゴシック" panose="020B0400000000000000" pitchFamily="50" charset="-128"/>
                <a:ea typeface="游ゴシック" panose="020B0400000000000000" pitchFamily="50" charset="-128"/>
              </a:rPr>
              <a:t>でありたい</a:t>
            </a:r>
            <a:r>
              <a:rPr lang="ja-JP" altLang="en-US" sz="1600" dirty="0">
                <a:latin typeface="游ゴシック" panose="020B0400000000000000" pitchFamily="50" charset="-128"/>
                <a:ea typeface="游ゴシック" panose="020B0400000000000000" pitchFamily="50" charset="-128"/>
              </a:rPr>
              <a:t>。</a:t>
            </a:r>
          </a:p>
          <a:p>
            <a:pPr algn="ctr"/>
            <a:endParaRPr lang="ja-JP" altLang="en-US" sz="1600" dirty="0">
              <a:latin typeface="游ゴシック" panose="020B0400000000000000" pitchFamily="50" charset="-128"/>
              <a:ea typeface="游ゴシック" panose="020B0400000000000000" pitchFamily="50" charset="-128"/>
            </a:endParaRPr>
          </a:p>
          <a:p>
            <a:pPr algn="ctr"/>
            <a:r>
              <a:rPr lang="ja-JP" altLang="en-US" sz="1600" dirty="0">
                <a:latin typeface="游ゴシック" panose="020B0400000000000000" pitchFamily="50" charset="-128"/>
                <a:ea typeface="游ゴシック" panose="020B0400000000000000" pitchFamily="50" charset="-128"/>
              </a:rPr>
              <a:t>そんな想いで、ＤＥＮＫＥＮは今日も</a:t>
            </a:r>
          </a:p>
          <a:p>
            <a:pPr algn="ctr"/>
            <a:r>
              <a:rPr lang="ja-JP" altLang="en-US" sz="1600" dirty="0">
                <a:latin typeface="游ゴシック" panose="020B0400000000000000" pitchFamily="50" charset="-128"/>
                <a:ea typeface="游ゴシック" panose="020B0400000000000000" pitchFamily="50" charset="-128"/>
              </a:rPr>
              <a:t>独自の技術に磨きをかけてまいります</a:t>
            </a:r>
            <a:r>
              <a:rPr lang="ja-JP" altLang="en-US" sz="1600" dirty="0" smtClean="0">
                <a:latin typeface="游ゴシック" panose="020B0400000000000000" pitchFamily="50" charset="-128"/>
                <a:ea typeface="游ゴシック" panose="020B0400000000000000" pitchFamily="50" charset="-128"/>
              </a:rPr>
              <a:t>。</a:t>
            </a:r>
            <a:endParaRPr lang="ja-JP" altLang="en-US" sz="1600" dirty="0">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latin typeface="小塚ゴシック Pr6N EL" panose="020B0200000000000000" pitchFamily="34" charset="-128"/>
                <a:ea typeface="小塚ゴシック Pr6N EL" panose="020B0200000000000000" pitchFamily="34" charset="-128"/>
              </a:rPr>
              <a:t>Case 1</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grpSp>
        <p:nvGrpSpPr>
          <p:cNvPr id="2" name="グループ化 1"/>
          <p:cNvGrpSpPr/>
          <p:nvPr/>
        </p:nvGrpSpPr>
        <p:grpSpPr>
          <a:xfrm>
            <a:off x="2940572" y="2375944"/>
            <a:ext cx="976856" cy="976856"/>
            <a:chOff x="2940572" y="2375944"/>
            <a:chExt cx="976856" cy="976856"/>
          </a:xfrm>
          <a:solidFill>
            <a:schemeClr val="accent3">
              <a:lumMod val="75000"/>
            </a:schemeClr>
          </a:solidFill>
        </p:grpSpPr>
        <p:sp>
          <p:nvSpPr>
            <p:cNvPr id="18" name="円/楕円 17"/>
            <p:cNvSpPr/>
            <p:nvPr/>
          </p:nvSpPr>
          <p:spPr>
            <a:xfrm>
              <a:off x="2940572" y="2375944"/>
              <a:ext cx="976856" cy="9768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124431" y="2578191"/>
              <a:ext cx="621458" cy="620326"/>
            </a:xfrm>
            <a:prstGeom prst="rect">
              <a:avLst/>
            </a:prstGeom>
            <a:grpFill/>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ja-JP" altLang="en-US"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表現</a:t>
              </a:r>
              <a:endPar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a:p>
              <a:pPr algn="ctr"/>
              <a:r>
                <a:rPr lang="ja-JP" altLang="en-US" sz="800" spc="300" dirty="0" smtClean="0">
                  <a:solidFill>
                    <a:schemeClr val="bg1"/>
                  </a:solidFill>
                  <a:latin typeface="メイリオ" panose="020B0604030504040204" pitchFamily="50" charset="-128"/>
                  <a:ea typeface="メイリオ" panose="020B0604030504040204" pitchFamily="50" charset="-128"/>
                  <a:cs typeface="Angsana New" pitchFamily="18" charset="-34"/>
                </a:rPr>
                <a:t>する</a:t>
              </a:r>
              <a:endParaRPr lang="en-US" altLang="ja-JP" sz="800" spc="300" dirty="0" smtClean="0">
                <a:solidFill>
                  <a:schemeClr val="bg1"/>
                </a:solidFill>
                <a:latin typeface="メイリオ" panose="020B0604030504040204" pitchFamily="50" charset="-128"/>
                <a:ea typeface="メイリオ" panose="020B0604030504040204" pitchFamily="50" charset="-128"/>
                <a:cs typeface="Angsana New" pitchFamily="18" charset="-34"/>
              </a:endParaRPr>
            </a:p>
          </p:txBody>
        </p:sp>
        <p:sp>
          <p:nvSpPr>
            <p:cNvPr id="20" name="テキスト ボックス 19"/>
            <p:cNvSpPr txBox="1"/>
            <p:nvPr/>
          </p:nvSpPr>
          <p:spPr>
            <a:xfrm>
              <a:off x="3184983" y="2493833"/>
              <a:ext cx="500353" cy="168716"/>
            </a:xfrm>
            <a:prstGeom prst="rect">
              <a:avLst/>
            </a:prstGeom>
            <a:grpFill/>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800" spc="300" dirty="0">
                  <a:solidFill>
                    <a:schemeClr val="bg1"/>
                  </a:solidFill>
                  <a:latin typeface="メイリオ" panose="020B0604030504040204" pitchFamily="50" charset="-128"/>
                  <a:ea typeface="メイリオ" panose="020B0604030504040204" pitchFamily="50" charset="-128"/>
                  <a:cs typeface="Angsana New" pitchFamily="18" charset="-34"/>
                </a:rPr>
                <a:t>3</a:t>
              </a:r>
              <a:endParaRPr lang="ja-JP" altLang="en-US" sz="800" spc="300" dirty="0">
                <a:solidFill>
                  <a:schemeClr val="bg1"/>
                </a:solidFill>
                <a:latin typeface="メイリオ" panose="020B0604030504040204" pitchFamily="50" charset="-128"/>
                <a:ea typeface="メイリオ" panose="020B0604030504040204" pitchFamily="50" charset="-128"/>
                <a:cs typeface="Angsana New" pitchFamily="18" charset="-34"/>
              </a:endParaRPr>
            </a:p>
          </p:txBody>
        </p:sp>
      </p:grpSp>
    </p:spTree>
    <p:extLst>
      <p:ext uri="{BB962C8B-B14F-4D97-AF65-F5344CB8AC3E}">
        <p14:creationId xmlns:p14="http://schemas.microsoft.com/office/powerpoint/2010/main" val="13563828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a:latin typeface="小塚ゴシック Pr6N EL" panose="020B0200000000000000" pitchFamily="34" charset="-128"/>
                <a:ea typeface="小塚ゴシック Pr6N EL" panose="020B0200000000000000" pitchFamily="34" charset="-128"/>
              </a:rPr>
              <a:t>Corporate  </a:t>
            </a:r>
            <a:r>
              <a:rPr lang="en-US" altLang="ja-JP" sz="700" spc="200" dirty="0" smtClean="0">
                <a:latin typeface="小塚ゴシック Pr6N EL" panose="020B0200000000000000" pitchFamily="34" charset="-128"/>
                <a:ea typeface="小塚ゴシック Pr6N EL" panose="020B0200000000000000" pitchFamily="34" charset="-128"/>
              </a:rPr>
              <a:t>statements</a:t>
            </a:r>
            <a:endParaRPr lang="ja-JP" altLang="en-US" sz="700" spc="200" dirty="0">
              <a:latin typeface="小塚ゴシック Pr6N EL" panose="020B0200000000000000" pitchFamily="34" charset="-128"/>
              <a:ea typeface="小塚ゴシック Pr6N EL" panose="020B0200000000000000" pitchFamily="34" charset="-128"/>
            </a:endParaRPr>
          </a:p>
        </p:txBody>
      </p:sp>
      <p:grpSp>
        <p:nvGrpSpPr>
          <p:cNvPr id="12" name="グループ化 11"/>
          <p:cNvGrpSpPr/>
          <p:nvPr/>
        </p:nvGrpSpPr>
        <p:grpSpPr>
          <a:xfrm rot="5400000">
            <a:off x="475318" y="175849"/>
            <a:ext cx="66754" cy="352224"/>
            <a:chOff x="847493" y="-2940193"/>
            <a:chExt cx="2141039" cy="11297042"/>
          </a:xfrm>
        </p:grpSpPr>
        <p:sp>
          <p:nvSpPr>
            <p:cNvPr id="13" name="円/楕円 12"/>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4"/>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4" y="3552319"/>
            <a:ext cx="1835475" cy="259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正方形/長方形 15"/>
          <p:cNvSpPr/>
          <p:nvPr/>
        </p:nvSpPr>
        <p:spPr>
          <a:xfrm>
            <a:off x="885825" y="1425300"/>
            <a:ext cx="5086350" cy="369332"/>
          </a:xfrm>
          <a:prstGeom prst="rect">
            <a:avLst/>
          </a:prstGeom>
        </p:spPr>
        <p:txBody>
          <a:bodyPr wrap="square">
            <a:spAutoFit/>
          </a:bodyPr>
          <a:lstStyle/>
          <a:p>
            <a:pPr algn="ctr"/>
            <a:r>
              <a:rPr lang="ja-JP" altLang="en-US" dirty="0" smtClean="0">
                <a:latin typeface="メイリオ" panose="020B0604030504040204" pitchFamily="50" charset="-128"/>
                <a:ea typeface="メイリオ" panose="020B0604030504040204" pitchFamily="50" charset="-128"/>
              </a:rPr>
              <a:t>　日本電研工業株式会社 様</a:t>
            </a:r>
            <a:endParaRPr lang="ja-JP" altLang="en-US"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latin typeface="小塚ゴシック Pr6N EL" panose="020B0200000000000000" pitchFamily="34" charset="-128"/>
                <a:ea typeface="小塚ゴシック Pr6N EL" panose="020B0200000000000000" pitchFamily="34" charset="-128"/>
              </a:rPr>
              <a:t>Case 1</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23" name="正方形/長方形 22"/>
          <p:cNvSpPr/>
          <p:nvPr/>
        </p:nvSpPr>
        <p:spPr>
          <a:xfrm>
            <a:off x="885825" y="1996800"/>
            <a:ext cx="5086350" cy="307777"/>
          </a:xfrm>
          <a:prstGeom prst="rect">
            <a:avLst/>
          </a:prstGeom>
        </p:spPr>
        <p:txBody>
          <a:bodyPr wrap="square">
            <a:spAutoFit/>
          </a:bodyPr>
          <a:lstStyle/>
          <a:p>
            <a:pPr algn="ctr"/>
            <a:r>
              <a:rPr lang="ja-JP" altLang="en-US" sz="1400" dirty="0" smtClean="0">
                <a:latin typeface="メイリオ" panose="020B0604030504040204" pitchFamily="50" charset="-128"/>
                <a:ea typeface="メイリオ" panose="020B0604030504040204" pitchFamily="50" charset="-128"/>
              </a:rPr>
              <a:t>ビジュアルテーマ：ものづくりの息吹</a:t>
            </a:r>
            <a:endParaRPr lang="ja-JP" altLang="en-US" sz="1400" dirty="0">
              <a:latin typeface="メイリオ" panose="020B0604030504040204" pitchFamily="50" charset="-128"/>
              <a:ea typeface="メイリオ" panose="020B0604030504040204"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627" y="3552319"/>
            <a:ext cx="1885762" cy="259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6" y="6138001"/>
            <a:ext cx="1835473" cy="259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774" y="6125806"/>
            <a:ext cx="1843733" cy="260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6292" y="3552113"/>
            <a:ext cx="1827361" cy="258588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7" name="正方形/長方形 26"/>
          <p:cNvSpPr/>
          <p:nvPr/>
        </p:nvSpPr>
        <p:spPr>
          <a:xfrm>
            <a:off x="885825" y="2377800"/>
            <a:ext cx="5086350" cy="600164"/>
          </a:xfrm>
          <a:prstGeom prst="rect">
            <a:avLst/>
          </a:prstGeom>
        </p:spPr>
        <p:txBody>
          <a:bodyPr wrap="square">
            <a:spAutoFit/>
          </a:bodyPr>
          <a:lstStyle/>
          <a:p>
            <a:pPr algn="ctr"/>
            <a:r>
              <a:rPr lang="ja-JP" altLang="en-US" sz="1100" dirty="0" smtClean="0">
                <a:latin typeface="メイリオ" panose="020B0604030504040204" pitchFamily="50" charset="-128"/>
                <a:ea typeface="メイリオ" panose="020B0604030504040204" pitchFamily="50" charset="-128"/>
              </a:rPr>
              <a:t>既存ロゴのテーマカラーである赤と青を生かし</a:t>
            </a:r>
            <a:endParaRPr lang="en-US" altLang="ja-JP" sz="1100" dirty="0" smtClean="0">
              <a:latin typeface="メイリオ" panose="020B0604030504040204" pitchFamily="50" charset="-128"/>
              <a:ea typeface="メイリオ" panose="020B0604030504040204" pitchFamily="50" charset="-128"/>
            </a:endParaRPr>
          </a:p>
          <a:p>
            <a:pPr algn="ctr"/>
            <a:r>
              <a:rPr lang="ja-JP" altLang="en-US" sz="1100" dirty="0" smtClean="0">
                <a:latin typeface="メイリオ" panose="020B0604030504040204" pitchFamily="50" charset="-128"/>
                <a:ea typeface="メイリオ" panose="020B0604030504040204" pitchFamily="50" charset="-128"/>
              </a:rPr>
              <a:t>既存写真素材を加工して</a:t>
            </a:r>
            <a:r>
              <a:rPr lang="ja-JP" altLang="en-US" sz="1100" dirty="0">
                <a:latin typeface="メイリオ" panose="020B0604030504040204" pitchFamily="50" charset="-128"/>
                <a:ea typeface="メイリオ" panose="020B0604030504040204" pitchFamily="50" charset="-128"/>
              </a:rPr>
              <a:t>スケール感</a:t>
            </a:r>
            <a:r>
              <a:rPr lang="ja-JP" altLang="en-US" sz="1100" dirty="0" smtClean="0">
                <a:latin typeface="メイリオ" panose="020B0604030504040204" pitchFamily="50" charset="-128"/>
                <a:ea typeface="メイリオ" panose="020B0604030504040204" pitchFamily="50" charset="-128"/>
              </a:rPr>
              <a:t>を創出。</a:t>
            </a:r>
            <a:endParaRPr lang="en-US" altLang="ja-JP" sz="1100" dirty="0" smtClean="0">
              <a:latin typeface="メイリオ" panose="020B0604030504040204" pitchFamily="50" charset="-128"/>
              <a:ea typeface="メイリオ" panose="020B0604030504040204" pitchFamily="50" charset="-128"/>
            </a:endParaRPr>
          </a:p>
          <a:p>
            <a:pPr algn="ctr"/>
            <a:r>
              <a:rPr lang="en-US" altLang="ja-JP" sz="1100" dirty="0">
                <a:latin typeface="メイリオ" panose="020B0604030504040204" pitchFamily="50" charset="-128"/>
                <a:ea typeface="メイリオ" panose="020B0604030504040204" pitchFamily="50" charset="-128"/>
              </a:rPr>
              <a:t>5</a:t>
            </a:r>
            <a:r>
              <a:rPr lang="ja-JP" altLang="en-US" sz="1100" dirty="0" smtClean="0">
                <a:latin typeface="メイリオ" panose="020B0604030504040204" pitchFamily="50" charset="-128"/>
                <a:ea typeface="メイリオ" panose="020B0604030504040204" pitchFamily="50" charset="-128"/>
              </a:rPr>
              <a:t>案提案。</a:t>
            </a:r>
            <a:endParaRPr lang="ja-JP" altLang="en-US" sz="11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006179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filesystem:chrome-extension://fdpohaocaechififmbbbbbknoalclacl/temporary/screencapture-www-denkenk-co-jp-1432911217565.png"/>
          <p:cNvSpPr>
            <a:spLocks noChangeAspect="1" noChangeArrowheads="1"/>
          </p:cNvSpPr>
          <p:nvPr/>
        </p:nvSpPr>
        <p:spPr bwMode="auto">
          <a:xfrm>
            <a:off x="107706" y="-208668"/>
            <a:ext cx="211015" cy="4402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319" y="3219355"/>
            <a:ext cx="3709362" cy="523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a:latin typeface="小塚ゴシック Pr6N EL" panose="020B0200000000000000" pitchFamily="34" charset="-128"/>
                <a:ea typeface="小塚ゴシック Pr6N EL" panose="020B0200000000000000" pitchFamily="34" charset="-128"/>
              </a:rPr>
              <a:t>Corporate  </a:t>
            </a:r>
            <a:r>
              <a:rPr lang="en-US" altLang="ja-JP" sz="700" spc="200" dirty="0" smtClean="0">
                <a:latin typeface="小塚ゴシック Pr6N EL" panose="020B0200000000000000" pitchFamily="34" charset="-128"/>
                <a:ea typeface="小塚ゴシック Pr6N EL" panose="020B0200000000000000" pitchFamily="34" charset="-128"/>
              </a:rPr>
              <a:t>statements</a:t>
            </a:r>
            <a:endParaRPr lang="ja-JP" altLang="en-US" sz="700" spc="200" dirty="0">
              <a:latin typeface="小塚ゴシック Pr6N EL" panose="020B0200000000000000" pitchFamily="34" charset="-128"/>
              <a:ea typeface="小塚ゴシック Pr6N EL" panose="020B0200000000000000" pitchFamily="34" charset="-128"/>
            </a:endParaRPr>
          </a:p>
        </p:txBody>
      </p:sp>
      <p:sp>
        <p:nvSpPr>
          <p:cNvPr id="8" name="テキスト ボックス 7"/>
          <p:cNvSpPr txBox="1"/>
          <p:nvPr/>
        </p:nvSpPr>
        <p:spPr>
          <a:xfrm>
            <a:off x="318721" y="8893185"/>
            <a:ext cx="5977304"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日本電研工業株式</a:t>
            </a:r>
            <a:r>
              <a:rPr lang="ja-JP" altLang="en-US" sz="700" dirty="0" smtClean="0">
                <a:latin typeface="メイリオ" panose="020B0604030504040204" pitchFamily="50" charset="-128"/>
                <a:ea typeface="メイリオ" panose="020B0604030504040204" pitchFamily="50" charset="-128"/>
              </a:rPr>
              <a:t>会社　</a:t>
            </a:r>
            <a:r>
              <a:rPr lang="en-US" altLang="ja-JP" sz="700" dirty="0" smtClean="0">
                <a:latin typeface="メイリオ" panose="020B0604030504040204" pitchFamily="50" charset="-128"/>
                <a:ea typeface="メイリオ" panose="020B0604030504040204" pitchFamily="50" charset="-128"/>
              </a:rPr>
              <a:t>75</a:t>
            </a:r>
            <a:r>
              <a:rPr lang="ja-JP" altLang="en-US" sz="700" dirty="0" smtClean="0">
                <a:latin typeface="メイリオ" panose="020B0604030504040204" pitchFamily="50" charset="-128"/>
                <a:ea typeface="メイリオ" panose="020B0604030504040204" pitchFamily="50" charset="-128"/>
              </a:rPr>
              <a:t>周年記念企業広告ポスター  企画制作</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姫路工業団地に拠点を構える老舗の企業広告。グローバル企業の心臓部であるモーターを扱うプロフェッショナル集団であることを端的に訴求。</a:t>
            </a:r>
            <a:endParaRPr lang="ja-JP" altLang="en-US" sz="7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rot="5400000">
            <a:off x="475318" y="175849"/>
            <a:ext cx="66754" cy="352224"/>
            <a:chOff x="847493" y="-2940193"/>
            <a:chExt cx="2141039" cy="11297042"/>
          </a:xfrm>
        </p:grpSpPr>
        <p:sp>
          <p:nvSpPr>
            <p:cNvPr id="13" name="円/楕円 12"/>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4"/>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p:cNvSpPr/>
          <p:nvPr/>
        </p:nvSpPr>
        <p:spPr>
          <a:xfrm>
            <a:off x="885825" y="1425300"/>
            <a:ext cx="5086350" cy="369332"/>
          </a:xfrm>
          <a:prstGeom prst="rect">
            <a:avLst/>
          </a:prstGeom>
        </p:spPr>
        <p:txBody>
          <a:bodyPr wrap="square">
            <a:spAutoFit/>
          </a:bodyPr>
          <a:lstStyle/>
          <a:p>
            <a:pPr algn="ctr"/>
            <a:r>
              <a:rPr lang="ja-JP" altLang="en-US" dirty="0" smtClean="0">
                <a:latin typeface="メイリオ" panose="020B0604030504040204" pitchFamily="50" charset="-128"/>
                <a:ea typeface="メイリオ" panose="020B0604030504040204" pitchFamily="50" charset="-128"/>
              </a:rPr>
              <a:t>　日本電研工業株式会社 様</a:t>
            </a:r>
            <a:endParaRPr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651816" y="898066"/>
            <a:ext cx="5554368" cy="462424"/>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ctr"/>
            <a:r>
              <a:rPr lang="en-US" altLang="ja-JP" sz="1050" spc="300" dirty="0" smtClean="0">
                <a:latin typeface="小塚ゴシック Pr6N EL" panose="020B0200000000000000" pitchFamily="34" charset="-128"/>
                <a:ea typeface="小塚ゴシック Pr6N EL" panose="020B0200000000000000" pitchFamily="34" charset="-128"/>
              </a:rPr>
              <a:t>Case 1</a:t>
            </a:r>
            <a:endParaRPr lang="ja-JP" altLang="en-US" sz="1050" spc="300" dirty="0">
              <a:solidFill>
                <a:schemeClr val="tx1">
                  <a:lumMod val="75000"/>
                  <a:lumOff val="25000"/>
                </a:schemeClr>
              </a:solidFill>
              <a:latin typeface="小塚ゴシック Pr6N EL" panose="020B0200000000000000" pitchFamily="34" charset="-128"/>
              <a:ea typeface="小塚ゴシック Pr6N EL" panose="020B0200000000000000" pitchFamily="34" charset="-128"/>
              <a:cs typeface="Angsana New" pitchFamily="18" charset="-34"/>
            </a:endParaRPr>
          </a:p>
        </p:txBody>
      </p:sp>
      <p:sp>
        <p:nvSpPr>
          <p:cNvPr id="18" name="正方形/長方形 17"/>
          <p:cNvSpPr/>
          <p:nvPr/>
        </p:nvSpPr>
        <p:spPr>
          <a:xfrm>
            <a:off x="885825" y="1996800"/>
            <a:ext cx="5086350" cy="307777"/>
          </a:xfrm>
          <a:prstGeom prst="rect">
            <a:avLst/>
          </a:prstGeom>
        </p:spPr>
        <p:txBody>
          <a:bodyPr wrap="square">
            <a:spAutoFit/>
          </a:bodyPr>
          <a:lstStyle/>
          <a:p>
            <a:pPr algn="ctr"/>
            <a:r>
              <a:rPr lang="ja-JP" altLang="en-US" sz="1400" dirty="0" smtClean="0">
                <a:latin typeface="メイリオ" panose="020B0604030504040204" pitchFamily="50" charset="-128"/>
                <a:ea typeface="メイリオ" panose="020B0604030504040204" pitchFamily="50" charset="-128"/>
              </a:rPr>
              <a:t>ビジュアルテーマ：ものづくりの息吹</a:t>
            </a:r>
            <a:endParaRPr lang="ja-JP" altLang="en-US" sz="1400" dirty="0">
              <a:latin typeface="メイリオ" panose="020B0604030504040204" pitchFamily="50" charset="-128"/>
              <a:ea typeface="メイリオ" panose="020B0604030504040204" pitchFamily="50" charset="-128"/>
            </a:endParaRPr>
          </a:p>
        </p:txBody>
      </p:sp>
      <p:sp>
        <p:nvSpPr>
          <p:cNvPr id="21" name="正方形/長方形 20"/>
          <p:cNvSpPr/>
          <p:nvPr/>
        </p:nvSpPr>
        <p:spPr>
          <a:xfrm>
            <a:off x="885825" y="2574403"/>
            <a:ext cx="5086350" cy="461665"/>
          </a:xfrm>
          <a:prstGeom prst="rect">
            <a:avLst/>
          </a:prstGeom>
        </p:spPr>
        <p:txBody>
          <a:bodyPr wrap="square">
            <a:spAutoFit/>
          </a:bodyPr>
          <a:lstStyle/>
          <a:p>
            <a:pPr algn="ctr"/>
            <a:r>
              <a:rPr lang="ja-JP" altLang="en-US" sz="1400" dirty="0" smtClean="0">
                <a:latin typeface="メイリオ" panose="020B0604030504040204" pitchFamily="50" charset="-128"/>
                <a:ea typeface="メイリオ" panose="020B0604030504040204" pitchFamily="50" charset="-128"/>
              </a:rPr>
              <a:t>採用案</a:t>
            </a:r>
            <a:endParaRPr lang="en-US" altLang="ja-JP" sz="1400" dirty="0" smtClean="0">
              <a:latin typeface="メイリオ" panose="020B0604030504040204" pitchFamily="50" charset="-128"/>
              <a:ea typeface="メイリオ" panose="020B0604030504040204" pitchFamily="50" charset="-128"/>
            </a:endParaRPr>
          </a:p>
          <a:p>
            <a:pPr algn="ctr"/>
            <a:r>
              <a:rPr lang="ja-JP" altLang="en-US" sz="1000" dirty="0" smtClean="0">
                <a:latin typeface="メイリオ" panose="020B0604030504040204" pitchFamily="50" charset="-128"/>
                <a:ea typeface="メイリオ" panose="020B0604030504040204" pitchFamily="50" charset="-128"/>
              </a:rPr>
              <a:t>（</a:t>
            </a:r>
            <a:r>
              <a:rPr lang="en-US" altLang="ja-JP" sz="1000" dirty="0" smtClean="0">
                <a:latin typeface="メイリオ" panose="020B0604030504040204" pitchFamily="50" charset="-128"/>
                <a:ea typeface="メイリオ" panose="020B0604030504040204" pitchFamily="50" charset="-128"/>
              </a:rPr>
              <a:t>B1</a:t>
            </a:r>
            <a:r>
              <a:rPr lang="ja-JP" altLang="en-US" sz="1000" dirty="0" smtClean="0">
                <a:latin typeface="メイリオ" panose="020B0604030504040204" pitchFamily="50" charset="-128"/>
                <a:ea typeface="メイリオ" panose="020B0604030504040204" pitchFamily="50" charset="-128"/>
              </a:rPr>
              <a:t>ポスターで工場と本社に掲出）</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203005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akashi\Documents\山口貴士事務所\DENKEN\WEBリニューアル\d-1.4-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27570" y="1428749"/>
            <a:ext cx="4838700" cy="715486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51815" y="159826"/>
            <a:ext cx="5942463" cy="312091"/>
          </a:xfrm>
          <a:prstGeom prst="rect">
            <a:avLst/>
          </a:prstGeom>
        </p:spPr>
        <p:txBody>
          <a:bodyPr vert="horz" lIns="91440" tIns="45720" rIns="91440" bIns="45720" rtlCol="0" anchor="ctr"/>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r>
              <a:rPr lang="en-US" altLang="ja-JP" sz="700" spc="200" dirty="0" smtClean="0">
                <a:latin typeface="小塚ゴシック Pr6N EL" panose="020B0200000000000000" pitchFamily="34" charset="-128"/>
                <a:ea typeface="小塚ゴシック Pr6N EL" panose="020B0200000000000000" pitchFamily="34" charset="-128"/>
              </a:rPr>
              <a:t>Corporate Websites</a:t>
            </a:r>
          </a:p>
        </p:txBody>
      </p:sp>
      <p:grpSp>
        <p:nvGrpSpPr>
          <p:cNvPr id="5" name="グループ化 4"/>
          <p:cNvGrpSpPr/>
          <p:nvPr/>
        </p:nvGrpSpPr>
        <p:grpSpPr>
          <a:xfrm rot="5400000">
            <a:off x="475318" y="175849"/>
            <a:ext cx="66754" cy="352224"/>
            <a:chOff x="847493" y="-2940193"/>
            <a:chExt cx="2141039" cy="11297042"/>
          </a:xfrm>
        </p:grpSpPr>
        <p:sp>
          <p:nvSpPr>
            <p:cNvPr id="6" name="円/楕円 5"/>
            <p:cNvSpPr/>
            <p:nvPr/>
          </p:nvSpPr>
          <p:spPr>
            <a:xfrm>
              <a:off x="847498" y="-2940193"/>
              <a:ext cx="2141034" cy="214103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847493" y="1637809"/>
              <a:ext cx="2141039" cy="2141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8"/>
            <p:cNvSpPr/>
            <p:nvPr/>
          </p:nvSpPr>
          <p:spPr>
            <a:xfrm>
              <a:off x="847493" y="6215815"/>
              <a:ext cx="2141034" cy="214103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318721" y="8893185"/>
            <a:ext cx="5977304" cy="787790"/>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ja-JP" altLang="en-US" sz="700" dirty="0" smtClean="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日本電研工業株式</a:t>
            </a:r>
            <a:r>
              <a:rPr lang="ja-JP" altLang="en-US" sz="700" dirty="0" smtClean="0">
                <a:latin typeface="メイリオ" panose="020B0604030504040204" pitchFamily="50" charset="-128"/>
                <a:ea typeface="メイリオ" panose="020B0604030504040204" pitchFamily="50" charset="-128"/>
              </a:rPr>
              <a:t>会社　コーポレートサイト  企画制作　</a:t>
            </a:r>
            <a:r>
              <a:rPr lang="en-US" altLang="ja-JP" sz="700" dirty="0">
                <a:latin typeface="メイリオ" panose="020B0604030504040204" pitchFamily="50" charset="-128"/>
                <a:ea typeface="メイリオ" panose="020B0604030504040204" pitchFamily="50" charset="-128"/>
                <a:hlinkClick r:id="rId4"/>
              </a:rPr>
              <a:t>http://www.denkenk.co.jp</a:t>
            </a:r>
            <a:endParaRPr lang="en-US" altLang="ja-JP" sz="700" dirty="0" smtClean="0">
              <a:latin typeface="メイリオ" panose="020B0604030504040204" pitchFamily="50" charset="-128"/>
              <a:ea typeface="メイリオ" panose="020B0604030504040204" pitchFamily="50" charset="-128"/>
            </a:endParaRPr>
          </a:p>
          <a:p>
            <a:pPr>
              <a:lnSpc>
                <a:spcPct val="150000"/>
              </a:lnSpc>
            </a:pPr>
            <a:r>
              <a:rPr lang="ja-JP" altLang="en-US" sz="700" dirty="0" smtClean="0">
                <a:latin typeface="メイリオ" panose="020B0604030504040204" pitchFamily="50" charset="-128"/>
                <a:ea typeface="メイリオ" panose="020B0604030504040204" pitchFamily="50" charset="-128"/>
              </a:rPr>
              <a:t>　競合サイトを分析した上で立ち上げ時に</a:t>
            </a:r>
            <a:r>
              <a:rPr lang="en-US" altLang="ja-JP" sz="700" dirty="0" smtClean="0">
                <a:latin typeface="メイリオ" panose="020B0604030504040204" pitchFamily="50" charset="-128"/>
                <a:ea typeface="メイリオ" panose="020B0604030504040204" pitchFamily="50" charset="-128"/>
              </a:rPr>
              <a:t>SEO</a:t>
            </a:r>
            <a:r>
              <a:rPr lang="ja-JP" altLang="en-US" sz="700" dirty="0" smtClean="0">
                <a:latin typeface="メイリオ" panose="020B0604030504040204" pitchFamily="50" charset="-128"/>
                <a:ea typeface="メイリオ" panose="020B0604030504040204" pitchFamily="50" charset="-128"/>
              </a:rPr>
              <a:t>対策を施したことにより、複数の主要キーワードにおいて競合より検索シェアを奪還。</a:t>
            </a:r>
            <a:endParaRPr lang="ja-JP" altLang="en-US" sz="700" dirty="0">
              <a:latin typeface="メイリオ" panose="020B0604030504040204" pitchFamily="50" charset="-128"/>
              <a:ea typeface="メイリオ" panose="020B0604030504040204" pitchFamily="50" charset="-128"/>
            </a:endParaRPr>
          </a:p>
        </p:txBody>
      </p:sp>
      <p:cxnSp>
        <p:nvCxnSpPr>
          <p:cNvPr id="11" name="直線コネクタ 10"/>
          <p:cNvCxnSpPr/>
          <p:nvPr/>
        </p:nvCxnSpPr>
        <p:spPr>
          <a:xfrm>
            <a:off x="332583" y="9197870"/>
            <a:ext cx="619283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p:blipFill>
        <p:spPr>
          <a:xfrm>
            <a:off x="332583" y="1237312"/>
            <a:ext cx="2448272" cy="4628307"/>
          </a:xfrm>
          <a:prstGeom prst="rect">
            <a:avLst/>
          </a:prstGeom>
        </p:spPr>
      </p:pic>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1029" y="3699155"/>
            <a:ext cx="4442350" cy="5346430"/>
          </a:xfrm>
          <a:prstGeom prst="rect">
            <a:avLst/>
          </a:prstGeom>
          <a:ln>
            <a:solidFill>
              <a:schemeClr val="bg1">
                <a:lumMod val="85000"/>
              </a:schemeClr>
            </a:solidFill>
          </a:ln>
        </p:spPr>
      </p:pic>
      <p:sp>
        <p:nvSpPr>
          <p:cNvPr id="13" name="テキスト ボックス 12"/>
          <p:cNvSpPr txBox="1"/>
          <p:nvPr/>
        </p:nvSpPr>
        <p:spPr>
          <a:xfrm>
            <a:off x="2918805" y="1316231"/>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nSpc>
                <a:spcPct val="150000"/>
              </a:lnSpc>
            </a:pPr>
            <a:r>
              <a:rPr lang="en-US" altLang="ja-JP" sz="1600" dirty="0" smtClean="0">
                <a:latin typeface="メイリオ" panose="020B0604030504040204" pitchFamily="50" charset="-128"/>
                <a:ea typeface="メイリオ" panose="020B0604030504040204" pitchFamily="50" charset="-128"/>
              </a:rPr>
              <a:t>Before</a:t>
            </a:r>
            <a:endParaRPr lang="ja-JP" altLang="en-US" sz="16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066299" y="3337958"/>
            <a:ext cx="1408479" cy="238001"/>
          </a:xfrm>
          <a:prstGeom prst="rect">
            <a:avLst/>
          </a:prstGeom>
        </p:spPr>
        <p:txBody>
          <a:bodyPr vert="horz" lIns="91440" tIns="45720" rIns="91440" bIns="45720" rtlCol="0" anchor="b"/>
          <a:lstStyle>
            <a:defPPr>
              <a:defRPr lang="ja-JP"/>
            </a:defPPr>
            <a:lvl1pPr>
              <a:defRPr>
                <a:solidFill>
                  <a:schemeClr val="tx1">
                    <a:lumMod val="65000"/>
                    <a:lumOff val="35000"/>
                  </a:schemeClr>
                </a:solidFill>
                <a:latin typeface="小塚ゴシック Pro B" panose="020B0800000000000000" pitchFamily="34" charset="-128"/>
                <a:ea typeface="小塚ゴシック Pro B" panose="020B0800000000000000" pitchFamily="34" charset="-128"/>
              </a:defRPr>
            </a:lvl1pPr>
          </a:lstStyle>
          <a:p>
            <a:pPr algn="r">
              <a:lnSpc>
                <a:spcPct val="150000"/>
              </a:lnSpc>
            </a:pPr>
            <a:r>
              <a:rPr lang="en-US" altLang="ja-JP" sz="1600" dirty="0" smtClean="0">
                <a:latin typeface="メイリオ" panose="020B0604030504040204" pitchFamily="50" charset="-128"/>
                <a:ea typeface="メイリオ" panose="020B0604030504040204" pitchFamily="50" charset="-128"/>
              </a:rPr>
              <a:t>After</a:t>
            </a: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49951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テーマ">
  <a:themeElements>
    <a:clrScheme name="黄色がかったオレンジ">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2403</TotalTime>
  <Words>1284</Words>
  <Application>Microsoft Office PowerPoint</Application>
  <PresentationFormat>A4 210 x 297 mm</PresentationFormat>
  <Paragraphs>231</Paragraphs>
  <Slides>21</Slides>
  <Notes>21</Notes>
  <HiddenSlides>0</HiddenSlides>
  <MMClips>0</MMClips>
  <ScaleCrop>false</ScaleCrop>
  <HeadingPairs>
    <vt:vector size="4" baseType="variant">
      <vt:variant>
        <vt:lpstr>テーマ</vt:lpstr>
      </vt:variant>
      <vt:variant>
        <vt:i4>2</vt:i4>
      </vt:variant>
      <vt:variant>
        <vt:lpstr>スライド タイトル</vt:lpstr>
      </vt:variant>
      <vt:variant>
        <vt:i4>21</vt:i4>
      </vt:variant>
    </vt:vector>
  </HeadingPairs>
  <TitlesOfParts>
    <vt:vector size="23" baseType="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miuchi</dc:creator>
  <cp:lastModifiedBy>takashi</cp:lastModifiedBy>
  <cp:revision>180</cp:revision>
  <cp:lastPrinted>2015-11-12T03:38:15Z</cp:lastPrinted>
  <dcterms:created xsi:type="dcterms:W3CDTF">2015-02-13T01:38:10Z</dcterms:created>
  <dcterms:modified xsi:type="dcterms:W3CDTF">2017-01-26T16:33:41Z</dcterms:modified>
</cp:coreProperties>
</file>